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2" r:id="rId4"/>
    <p:sldId id="264" r:id="rId5"/>
    <p:sldId id="257" r:id="rId6"/>
    <p:sldId id="263" r:id="rId7"/>
    <p:sldId id="259" r:id="rId8"/>
    <p:sldId id="277" r:id="rId9"/>
    <p:sldId id="266" r:id="rId10"/>
    <p:sldId id="267" r:id="rId11"/>
    <p:sldId id="270" r:id="rId12"/>
    <p:sldId id="276" r:id="rId13"/>
    <p:sldId id="278" r:id="rId14"/>
    <p:sldId id="280" r:id="rId15"/>
    <p:sldId id="281" r:id="rId16"/>
    <p:sldId id="283" r:id="rId17"/>
    <p:sldId id="279" r:id="rId18"/>
    <p:sldId id="272" r:id="rId19"/>
    <p:sldId id="284" r:id="rId20"/>
    <p:sldId id="275" r:id="rId21"/>
    <p:sldId id="273" r:id="rId22"/>
    <p:sldId id="274" r:id="rId23"/>
    <p:sldId id="285" r:id="rId24"/>
    <p:sldId id="286" r:id="rId25"/>
    <p:sldId id="287" r:id="rId26"/>
    <p:sldId id="288" r:id="rId2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4005" autoAdjust="0"/>
  </p:normalViewPr>
  <p:slideViewPr>
    <p:cSldViewPr snapToGrid="0">
      <p:cViewPr varScale="1">
        <p:scale>
          <a:sx n="105" d="100"/>
          <a:sy n="105" d="100"/>
        </p:scale>
        <p:origin x="1476"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EC77B250-71B0-4520-8C59-31B6F71537A1}" type="datetimeFigureOut">
              <a:rPr lang="es-ES" smtClean="0"/>
              <a:t>11/01/2024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CDA4B01-FF39-4A21-8493-0CF7DF49F04C}" type="slidenum">
              <a:rPr lang="es-ES" smtClean="0"/>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965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C77B250-71B0-4520-8C59-31B6F71537A1}" type="datetimeFigureOut">
              <a:rPr lang="es-ES" smtClean="0"/>
              <a:t>11/01/2024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CDA4B01-FF39-4A21-8493-0CF7DF49F04C}" type="slidenum">
              <a:rPr lang="es-ES" smtClean="0"/>
              <a:t>‹Nº›</a:t>
            </a:fld>
            <a:endParaRPr lang="es-ES"/>
          </a:p>
        </p:txBody>
      </p:sp>
    </p:spTree>
    <p:extLst>
      <p:ext uri="{BB962C8B-B14F-4D97-AF65-F5344CB8AC3E}">
        <p14:creationId xmlns:p14="http://schemas.microsoft.com/office/powerpoint/2010/main" val="4164800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C77B250-71B0-4520-8C59-31B6F71537A1}" type="datetimeFigureOut">
              <a:rPr lang="es-ES" smtClean="0"/>
              <a:t>11/01/2024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CDA4B01-FF39-4A21-8493-0CF7DF49F04C}" type="slidenum">
              <a:rPr lang="es-ES" smtClean="0"/>
              <a:t>‹Nº›</a:t>
            </a:fld>
            <a:endParaRPr lang="es-ES"/>
          </a:p>
        </p:txBody>
      </p:sp>
    </p:spTree>
    <p:extLst>
      <p:ext uri="{BB962C8B-B14F-4D97-AF65-F5344CB8AC3E}">
        <p14:creationId xmlns:p14="http://schemas.microsoft.com/office/powerpoint/2010/main" val="368832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C77B250-71B0-4520-8C59-31B6F71537A1}" type="datetimeFigureOut">
              <a:rPr lang="es-ES" smtClean="0"/>
              <a:t>11/01/2024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CDA4B01-FF39-4A21-8493-0CF7DF49F04C}" type="slidenum">
              <a:rPr lang="es-ES" smtClean="0"/>
              <a:t>‹Nº›</a:t>
            </a:fld>
            <a:endParaRPr lang="es-ES"/>
          </a:p>
        </p:txBody>
      </p:sp>
    </p:spTree>
    <p:extLst>
      <p:ext uri="{BB962C8B-B14F-4D97-AF65-F5344CB8AC3E}">
        <p14:creationId xmlns:p14="http://schemas.microsoft.com/office/powerpoint/2010/main" val="193694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EC77B250-71B0-4520-8C59-31B6F71537A1}" type="datetimeFigureOut">
              <a:rPr lang="es-ES" smtClean="0"/>
              <a:t>11/01/2024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CDA4B01-FF39-4A21-8493-0CF7DF49F04C}" type="slidenum">
              <a:rPr lang="es-ES" smtClean="0"/>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14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C77B250-71B0-4520-8C59-31B6F71537A1}" type="datetimeFigureOut">
              <a:rPr lang="es-ES" smtClean="0"/>
              <a:t>11/01/2024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CDA4B01-FF39-4A21-8493-0CF7DF49F04C}" type="slidenum">
              <a:rPr lang="es-ES" smtClean="0"/>
              <a:t>‹Nº›</a:t>
            </a:fld>
            <a:endParaRPr lang="es-ES"/>
          </a:p>
        </p:txBody>
      </p:sp>
    </p:spTree>
    <p:extLst>
      <p:ext uri="{BB962C8B-B14F-4D97-AF65-F5344CB8AC3E}">
        <p14:creationId xmlns:p14="http://schemas.microsoft.com/office/powerpoint/2010/main" val="20935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C77B250-71B0-4520-8C59-31B6F71537A1}" type="datetimeFigureOut">
              <a:rPr lang="es-ES" smtClean="0"/>
              <a:t>11/01/2024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6CDA4B01-FF39-4A21-8493-0CF7DF49F04C}" type="slidenum">
              <a:rPr lang="es-ES" smtClean="0"/>
              <a:t>‹Nº›</a:t>
            </a:fld>
            <a:endParaRPr lang="es-ES"/>
          </a:p>
        </p:txBody>
      </p:sp>
    </p:spTree>
    <p:extLst>
      <p:ext uri="{BB962C8B-B14F-4D97-AF65-F5344CB8AC3E}">
        <p14:creationId xmlns:p14="http://schemas.microsoft.com/office/powerpoint/2010/main" val="239794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C77B250-71B0-4520-8C59-31B6F71537A1}" type="datetimeFigureOut">
              <a:rPr lang="es-ES" smtClean="0"/>
              <a:t>11/01/2024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6CDA4B01-FF39-4A21-8493-0CF7DF49F04C}" type="slidenum">
              <a:rPr lang="es-ES" smtClean="0"/>
              <a:t>‹Nº›</a:t>
            </a:fld>
            <a:endParaRPr lang="es-ES"/>
          </a:p>
        </p:txBody>
      </p:sp>
    </p:spTree>
    <p:extLst>
      <p:ext uri="{BB962C8B-B14F-4D97-AF65-F5344CB8AC3E}">
        <p14:creationId xmlns:p14="http://schemas.microsoft.com/office/powerpoint/2010/main" val="1050752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77B250-71B0-4520-8C59-31B6F71537A1}" type="datetimeFigureOut">
              <a:rPr lang="es-ES" smtClean="0"/>
              <a:t>11/01/2024</a:t>
            </a:fld>
            <a:endParaRPr lang="es-E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S"/>
          </a:p>
        </p:txBody>
      </p:sp>
      <p:sp>
        <p:nvSpPr>
          <p:cNvPr id="9" name="Slide Number Placeholder 8"/>
          <p:cNvSpPr>
            <a:spLocks noGrp="1"/>
          </p:cNvSpPr>
          <p:nvPr>
            <p:ph type="sldNum" sz="quarter" idx="12"/>
          </p:nvPr>
        </p:nvSpPr>
        <p:spPr/>
        <p:txBody>
          <a:bodyPr/>
          <a:lstStyle/>
          <a:p>
            <a:fld id="{6CDA4B01-FF39-4A21-8493-0CF7DF49F04C}" type="slidenum">
              <a:rPr lang="es-ES" smtClean="0"/>
              <a:t>‹Nº›</a:t>
            </a:fld>
            <a:endParaRPr lang="es-ES"/>
          </a:p>
        </p:txBody>
      </p:sp>
    </p:spTree>
    <p:extLst>
      <p:ext uri="{BB962C8B-B14F-4D97-AF65-F5344CB8AC3E}">
        <p14:creationId xmlns:p14="http://schemas.microsoft.com/office/powerpoint/2010/main" val="270689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C77B250-71B0-4520-8C59-31B6F71537A1}" type="datetimeFigureOut">
              <a:rPr lang="es-ES" smtClean="0"/>
              <a:t>11/01/2024</a:t>
            </a:fld>
            <a:endParaRPr lang="es-E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CDA4B01-FF39-4A21-8493-0CF7DF49F04C}" type="slidenum">
              <a:rPr lang="es-ES" smtClean="0"/>
              <a:t>‹Nº›</a:t>
            </a:fld>
            <a:endParaRPr lang="es-ES"/>
          </a:p>
        </p:txBody>
      </p:sp>
    </p:spTree>
    <p:extLst>
      <p:ext uri="{BB962C8B-B14F-4D97-AF65-F5344CB8AC3E}">
        <p14:creationId xmlns:p14="http://schemas.microsoft.com/office/powerpoint/2010/main" val="1855724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EC77B250-71B0-4520-8C59-31B6F71537A1}" type="datetimeFigureOut">
              <a:rPr lang="es-ES" smtClean="0"/>
              <a:t>11/01/2024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CDA4B01-FF39-4A21-8493-0CF7DF49F04C}" type="slidenum">
              <a:rPr lang="es-ES" smtClean="0"/>
              <a:t>‹Nº›</a:t>
            </a:fld>
            <a:endParaRPr lang="es-ES"/>
          </a:p>
        </p:txBody>
      </p:sp>
    </p:spTree>
    <p:extLst>
      <p:ext uri="{BB962C8B-B14F-4D97-AF65-F5344CB8AC3E}">
        <p14:creationId xmlns:p14="http://schemas.microsoft.com/office/powerpoint/2010/main" val="2689096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C77B250-71B0-4520-8C59-31B6F71537A1}" type="datetimeFigureOut">
              <a:rPr lang="es-ES" smtClean="0"/>
              <a:t>11/01/2024</a:t>
            </a:fld>
            <a:endParaRPr lang="es-E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CDA4B01-FF39-4A21-8493-0CF7DF49F04C}" type="slidenum">
              <a:rPr lang="es-ES" smtClean="0"/>
              <a:t>‹Nº›</a:t>
            </a:fld>
            <a:endParaRPr lang="es-E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768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48640" y="1872343"/>
            <a:ext cx="10058400" cy="3566160"/>
          </a:xfrm>
        </p:spPr>
        <p:txBody>
          <a:bodyPr/>
          <a:lstStyle/>
          <a:p>
            <a:r>
              <a:rPr lang="es-ES" dirty="0"/>
              <a:t>Laboratorio Técnico de Reformas, S.L.</a:t>
            </a:r>
          </a:p>
        </p:txBody>
      </p:sp>
      <p:pic>
        <p:nvPicPr>
          <p:cNvPr id="4" name="Imagen 3"/>
          <p:cNvPicPr>
            <a:picLocks noChangeAspect="1"/>
          </p:cNvPicPr>
          <p:nvPr/>
        </p:nvPicPr>
        <p:blipFill>
          <a:blip r:embed="rId2"/>
          <a:stretch>
            <a:fillRect/>
          </a:stretch>
        </p:blipFill>
        <p:spPr>
          <a:xfrm>
            <a:off x="727165" y="447674"/>
            <a:ext cx="4809193" cy="1903639"/>
          </a:xfrm>
          <a:prstGeom prst="rect">
            <a:avLst/>
          </a:prstGeom>
        </p:spPr>
      </p:pic>
    </p:spTree>
    <p:extLst>
      <p:ext uri="{BB962C8B-B14F-4D97-AF65-F5344CB8AC3E}">
        <p14:creationId xmlns:p14="http://schemas.microsoft.com/office/powerpoint/2010/main" val="2518122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961307"/>
            <a:ext cx="10058400" cy="645552"/>
          </a:xfrm>
        </p:spPr>
        <p:txBody>
          <a:bodyPr>
            <a:normAutofit fontScale="90000"/>
          </a:bodyPr>
          <a:lstStyle/>
          <a:p>
            <a:r>
              <a:rPr lang="es-ES" dirty="0"/>
              <a:t>Tipos de información</a:t>
            </a:r>
            <a:endParaRPr lang="en-IN" sz="2000" b="1" i="1" dirty="0"/>
          </a:p>
        </p:txBody>
      </p:sp>
      <p:sp>
        <p:nvSpPr>
          <p:cNvPr id="3" name="Marcador de contenido 2"/>
          <p:cNvSpPr>
            <a:spLocks noGrp="1"/>
          </p:cNvSpPr>
          <p:nvPr>
            <p:ph sz="half" idx="1"/>
          </p:nvPr>
        </p:nvSpPr>
        <p:spPr>
          <a:xfrm>
            <a:off x="573496" y="1845733"/>
            <a:ext cx="3226146" cy="4306492"/>
          </a:xfrm>
        </p:spPr>
        <p:txBody>
          <a:bodyPr>
            <a:normAutofit fontScale="70000" lnSpcReduction="20000"/>
          </a:bodyPr>
          <a:lstStyle/>
          <a:p>
            <a:pPr algn="ctr"/>
            <a:r>
              <a:rPr lang="es-ES" b="1" dirty="0"/>
              <a:t>Nivel 1</a:t>
            </a:r>
          </a:p>
          <a:p>
            <a:r>
              <a:rPr lang="es-ES" dirty="0"/>
              <a:t>Acceso y procedimientos estandarizados por los propios fabricantes de vehículos (regulados por 461/2010) en la información no concerniente a la seguridad.</a:t>
            </a:r>
          </a:p>
          <a:p>
            <a:pPr lvl="1"/>
            <a:r>
              <a:rPr lang="es-ES" dirty="0"/>
              <a:t>IDENTIFICACIÓN CLARA DEL VEHÍCULO</a:t>
            </a:r>
          </a:p>
          <a:p>
            <a:pPr lvl="1"/>
            <a:r>
              <a:rPr lang="es-ES" dirty="0"/>
              <a:t>INFORMACIÓN PARA EL MANTENIMIENTO, REVISIÓN, INSPECCIÓN PERIODICA Y REPARACIÓN.</a:t>
            </a:r>
          </a:p>
          <a:p>
            <a:pPr lvl="1"/>
            <a:r>
              <a:rPr lang="es-ES" dirty="0"/>
              <a:t>FORMACIÓN</a:t>
            </a:r>
          </a:p>
          <a:p>
            <a:pPr lvl="1"/>
            <a:r>
              <a:rPr lang="es-ES" dirty="0"/>
              <a:t>HERRAMIENTAS ESPECIALES</a:t>
            </a:r>
          </a:p>
          <a:p>
            <a:pPr lvl="1"/>
            <a:r>
              <a:rPr lang="es-ES" dirty="0"/>
              <a:t>OTRA INFORMACION DE REPARACIÓN Y MANTENIMIENTO.</a:t>
            </a:r>
          </a:p>
          <a:p>
            <a:pPr lvl="1"/>
            <a:r>
              <a:rPr lang="es-ES" dirty="0"/>
              <a:t>AVISOS O ALERTAS TECNICAS.</a:t>
            </a:r>
          </a:p>
          <a:p>
            <a:pPr lvl="1"/>
            <a:r>
              <a:rPr lang="es-ES" dirty="0"/>
              <a:t>DIAGNOSTICO ON-LINE DE SISTEMAS</a:t>
            </a:r>
          </a:p>
          <a:p>
            <a:pPr lvl="1"/>
            <a:r>
              <a:rPr lang="es-ES" dirty="0"/>
              <a:t>VENTA DE PIEZAS Y RECAMBIOS.</a:t>
            </a:r>
          </a:p>
          <a:p>
            <a:pPr lvl="1"/>
            <a:r>
              <a:rPr lang="es-ES" dirty="0"/>
              <a:t>SELLADO ELECTRONICO: GARANTIAS</a:t>
            </a:r>
          </a:p>
        </p:txBody>
      </p:sp>
      <p:sp>
        <p:nvSpPr>
          <p:cNvPr id="4" name="Marcador de contenido 3"/>
          <p:cNvSpPr>
            <a:spLocks noGrp="1"/>
          </p:cNvSpPr>
          <p:nvPr>
            <p:ph sz="half" idx="2"/>
          </p:nvPr>
        </p:nvSpPr>
        <p:spPr>
          <a:xfrm>
            <a:off x="3900848" y="1845733"/>
            <a:ext cx="3387719" cy="4023360"/>
          </a:xfrm>
        </p:spPr>
        <p:txBody>
          <a:bodyPr>
            <a:normAutofit fontScale="70000" lnSpcReduction="20000"/>
          </a:bodyPr>
          <a:lstStyle/>
          <a:p>
            <a:pPr algn="ctr"/>
            <a:r>
              <a:rPr lang="es-ES" b="1" dirty="0"/>
              <a:t>Nivel 2</a:t>
            </a:r>
          </a:p>
          <a:p>
            <a:pPr algn="just"/>
            <a:r>
              <a:rPr lang="es-ES" dirty="0"/>
              <a:t>Acceso y procedimientos estandarizados por los propios fabricantes de vehículos (regulados por 2018/858) en la información concerniente a la seguridad.</a:t>
            </a:r>
          </a:p>
          <a:p>
            <a:pPr lvl="1"/>
            <a:r>
              <a:rPr lang="es-ES" dirty="0"/>
              <a:t>INFORMACION CLASIFICADA O PROTEGIDA ELECTRONICAMENTE.</a:t>
            </a:r>
          </a:p>
          <a:p>
            <a:pPr lvl="1"/>
            <a:r>
              <a:rPr lang="es-ES" dirty="0"/>
              <a:t>NECESARIO HERRAMIENTAS ESPECIALES (</a:t>
            </a:r>
            <a:r>
              <a:rPr lang="es-ES" i="1" dirty="0"/>
              <a:t>PASS-THRU / PDU-API).</a:t>
            </a:r>
            <a:endParaRPr lang="es-ES" dirty="0"/>
          </a:p>
          <a:p>
            <a:pPr lvl="1"/>
            <a:r>
              <a:rPr lang="es-ES" i="1" dirty="0"/>
              <a:t>NECESARIO ACCESO IDENTIFICADO Y PERMITIDO PREVIAMENTE.</a:t>
            </a:r>
            <a:endParaRPr lang="es-ES" dirty="0"/>
          </a:p>
          <a:p>
            <a:pPr lvl="1"/>
            <a:r>
              <a:rPr lang="es-ES" dirty="0"/>
              <a:t>INMOVILIZADORES.</a:t>
            </a:r>
          </a:p>
          <a:p>
            <a:pPr lvl="1"/>
            <a:r>
              <a:rPr lang="es-ES" dirty="0"/>
              <a:t>PROGRAMACION LLAVES.</a:t>
            </a:r>
          </a:p>
          <a:p>
            <a:pPr lvl="1"/>
            <a:r>
              <a:rPr lang="es-ES" dirty="0"/>
              <a:t>ACCESO A LAS UCE (UNIDADES DE CONTROL).</a:t>
            </a:r>
          </a:p>
          <a:p>
            <a:pPr lvl="1"/>
            <a:r>
              <a:rPr lang="es-ES" dirty="0"/>
              <a:t>REPROGRAMACION Y ACTUALIZACIÓN DE UCE.</a:t>
            </a:r>
          </a:p>
          <a:p>
            <a:pPr lvl="1"/>
            <a:r>
              <a:rPr lang="es-ES" dirty="0"/>
              <a:t>PROBLEMA: ALGUNAS REPARACIONES MENORES O PERIODICAS (NIVEL 1) NECESITAN DEL ACESO A LAS UCE.</a:t>
            </a:r>
          </a:p>
        </p:txBody>
      </p:sp>
      <p:sp>
        <p:nvSpPr>
          <p:cNvPr id="5" name="Marcador de contenido 3"/>
          <p:cNvSpPr txBox="1">
            <a:spLocks/>
          </p:cNvSpPr>
          <p:nvPr/>
        </p:nvSpPr>
        <p:spPr>
          <a:xfrm>
            <a:off x="7688062" y="1845732"/>
            <a:ext cx="3897297" cy="4430781"/>
          </a:xfrm>
          <a:prstGeom prst="rect">
            <a:avLst/>
          </a:prstGeom>
        </p:spPr>
        <p:txBody>
          <a:bodyPr vert="horz" lIns="0" tIns="45720" rIns="0" bIns="4572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s-ES" b="1" dirty="0"/>
              <a:t>Nivel 3</a:t>
            </a:r>
          </a:p>
          <a:p>
            <a:r>
              <a:rPr lang="es-ES" dirty="0"/>
              <a:t>TELEMATIC: E-CALL / B-CALL</a:t>
            </a:r>
          </a:p>
          <a:p>
            <a:pPr lvl="1">
              <a:lnSpc>
                <a:spcPct val="120000"/>
              </a:lnSpc>
              <a:spcBef>
                <a:spcPts val="0"/>
              </a:spcBef>
              <a:spcAft>
                <a:spcPts val="0"/>
              </a:spcAft>
            </a:pPr>
            <a:r>
              <a:rPr lang="es-ES" dirty="0"/>
              <a:t>Acceso a la Información del Vehículo online.</a:t>
            </a:r>
          </a:p>
          <a:p>
            <a:pPr lvl="1">
              <a:lnSpc>
                <a:spcPct val="120000"/>
              </a:lnSpc>
              <a:spcBef>
                <a:spcPts val="0"/>
              </a:spcBef>
              <a:spcAft>
                <a:spcPts val="0"/>
              </a:spcAft>
            </a:pPr>
            <a:r>
              <a:rPr lang="es-ES" dirty="0"/>
              <a:t>Obligatorio vehículos fabricados a partir de marzo de 2018.</a:t>
            </a:r>
          </a:p>
          <a:p>
            <a:pPr lvl="1">
              <a:lnSpc>
                <a:spcPct val="120000"/>
              </a:lnSpc>
              <a:spcBef>
                <a:spcPts val="0"/>
              </a:spcBef>
              <a:spcAft>
                <a:spcPts val="0"/>
              </a:spcAft>
            </a:pPr>
            <a:r>
              <a:rPr lang="es-ES" dirty="0"/>
              <a:t>En caso de accidente (</a:t>
            </a:r>
            <a:r>
              <a:rPr lang="es-ES" dirty="0" err="1"/>
              <a:t>eCall</a:t>
            </a:r>
            <a:r>
              <a:rPr lang="es-ES" dirty="0"/>
              <a:t>): el vehículo da aviso a los servicios de emergencia (112), independientemente de si el conductor y los ocupantes están conscientes.</a:t>
            </a:r>
          </a:p>
          <a:p>
            <a:pPr lvl="1">
              <a:lnSpc>
                <a:spcPct val="120000"/>
              </a:lnSpc>
              <a:spcBef>
                <a:spcPts val="0"/>
              </a:spcBef>
              <a:spcAft>
                <a:spcPts val="0"/>
              </a:spcAft>
            </a:pPr>
            <a:r>
              <a:rPr lang="es-ES" dirty="0"/>
              <a:t>Otros usos: Asistencia en ruta (</a:t>
            </a:r>
            <a:r>
              <a:rPr lang="es-ES" dirty="0" err="1"/>
              <a:t>bCall</a:t>
            </a:r>
            <a:r>
              <a:rPr lang="es-ES" dirty="0"/>
              <a:t>), Diagnóstico remoto, programación del Mantenimiento, avisos de Tráfico, gestión de flotas, ubicación de Parkings, servicios de Reserva, acceso a Email, Web, </a:t>
            </a:r>
            <a:r>
              <a:rPr lang="es-ES" dirty="0" err="1"/>
              <a:t>Networking</a:t>
            </a:r>
            <a:r>
              <a:rPr lang="es-ES" dirty="0"/>
              <a:t> y Entretenimiento.</a:t>
            </a:r>
          </a:p>
          <a:p>
            <a:pPr lvl="1">
              <a:lnSpc>
                <a:spcPct val="120000"/>
              </a:lnSpc>
              <a:spcBef>
                <a:spcPts val="0"/>
              </a:spcBef>
              <a:spcAft>
                <a:spcPts val="0"/>
              </a:spcAft>
            </a:pPr>
            <a:r>
              <a:rPr lang="es-ES" dirty="0"/>
              <a:t>Derecho a Reparar →  Derecho a conectar.</a:t>
            </a:r>
          </a:p>
          <a:p>
            <a:pPr lvl="1">
              <a:lnSpc>
                <a:spcPct val="120000"/>
              </a:lnSpc>
              <a:spcBef>
                <a:spcPts val="0"/>
              </a:spcBef>
              <a:spcAft>
                <a:spcPts val="0"/>
              </a:spcAft>
            </a:pPr>
            <a:r>
              <a:rPr lang="es-ES" dirty="0"/>
              <a:t>El sistema E-</a:t>
            </a:r>
            <a:r>
              <a:rPr lang="es-ES" dirty="0" err="1"/>
              <a:t>call</a:t>
            </a:r>
            <a:r>
              <a:rPr lang="es-ES" dirty="0"/>
              <a:t> deberá ser accesible a todos los operadores independientes sin discriminación para su reparación y mantenimiento, para lo que se desarrollará un sistema de acreditación semejante al del SERMI (tardará 2-3 años en ponerse en marcha).</a:t>
            </a:r>
          </a:p>
        </p:txBody>
      </p:sp>
      <p:pic>
        <p:nvPicPr>
          <p:cNvPr id="6" name="Imagen 5"/>
          <p:cNvPicPr>
            <a:picLocks noChangeAspect="1"/>
          </p:cNvPicPr>
          <p:nvPr/>
        </p:nvPicPr>
        <p:blipFill>
          <a:blip r:embed="rId2"/>
          <a:stretch>
            <a:fillRect/>
          </a:stretch>
        </p:blipFill>
        <p:spPr>
          <a:xfrm>
            <a:off x="10886859" y="99332"/>
            <a:ext cx="1157095" cy="458017"/>
          </a:xfrm>
          <a:prstGeom prst="rect">
            <a:avLst/>
          </a:prstGeom>
        </p:spPr>
      </p:pic>
    </p:spTree>
    <p:extLst>
      <p:ext uri="{BB962C8B-B14F-4D97-AF65-F5344CB8AC3E}">
        <p14:creationId xmlns:p14="http://schemas.microsoft.com/office/powerpoint/2010/main" val="599520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¿Qué pasará si no se consigue el SERMI?</a:t>
            </a:r>
            <a:endParaRPr lang="en-IN" sz="2000" b="1" i="1" dirty="0"/>
          </a:p>
        </p:txBody>
      </p:sp>
      <p:sp>
        <p:nvSpPr>
          <p:cNvPr id="3" name="Marcador de contenido 2"/>
          <p:cNvSpPr>
            <a:spLocks noGrp="1"/>
          </p:cNvSpPr>
          <p:nvPr>
            <p:ph idx="1"/>
          </p:nvPr>
        </p:nvSpPr>
        <p:spPr>
          <a:xfrm>
            <a:off x="1097280" y="1845734"/>
            <a:ext cx="10058400" cy="3814837"/>
          </a:xfrm>
        </p:spPr>
        <p:txBody>
          <a:bodyPr>
            <a:normAutofit/>
          </a:bodyPr>
          <a:lstStyle/>
          <a:p>
            <a:r>
              <a:rPr lang="es-ES" sz="2800" dirty="0"/>
              <a:t>Se cerrará el acceso a la información sobre los sistemas de seguridad y el pedido de piezas para los talleres y no se podrá realizar:</a:t>
            </a:r>
          </a:p>
          <a:p>
            <a:pPr lvl="1"/>
            <a:r>
              <a:rPr lang="es-ES" sz="2400" dirty="0"/>
              <a:t>Programación de llaves o cerraduras</a:t>
            </a:r>
          </a:p>
          <a:p>
            <a:pPr lvl="1"/>
            <a:r>
              <a:rPr lang="es-ES" sz="2400" dirty="0"/>
              <a:t>Actualización del software relacionado con los sistemas de seguridad. Esto incluirá unidades de software relacionadas</a:t>
            </a:r>
          </a:p>
          <a:p>
            <a:pPr lvl="1"/>
            <a:r>
              <a:rPr lang="es-ES" sz="2400" dirty="0"/>
              <a:t>Solicitar piezas relacionadas con los sistemas de seguridad.</a:t>
            </a:r>
            <a:endParaRPr lang="en-IE" sz="1600" dirty="0">
              <a:solidFill>
                <a:srgbClr val="000000">
                  <a:lumMod val="75000"/>
                  <a:lumOff val="25000"/>
                </a:srgbClr>
              </a:solidFill>
            </a:endParaRPr>
          </a:p>
        </p:txBody>
      </p:sp>
      <p:pic>
        <p:nvPicPr>
          <p:cNvPr id="4" name="Imagen 3"/>
          <p:cNvPicPr>
            <a:picLocks noChangeAspect="1"/>
          </p:cNvPicPr>
          <p:nvPr/>
        </p:nvPicPr>
        <p:blipFill>
          <a:blip r:embed="rId2"/>
          <a:stretch>
            <a:fillRect/>
          </a:stretch>
        </p:blipFill>
        <p:spPr>
          <a:xfrm>
            <a:off x="10886859" y="99332"/>
            <a:ext cx="1157095" cy="458017"/>
          </a:xfrm>
          <a:prstGeom prst="rect">
            <a:avLst/>
          </a:prstGeom>
        </p:spPr>
      </p:pic>
    </p:spTree>
    <p:extLst>
      <p:ext uri="{BB962C8B-B14F-4D97-AF65-F5344CB8AC3E}">
        <p14:creationId xmlns:p14="http://schemas.microsoft.com/office/powerpoint/2010/main" val="1028073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Ejemplo de implementación</a:t>
            </a:r>
            <a:endParaRPr lang="en-IN" sz="2000" b="1" i="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685311320"/>
              </p:ext>
            </p:extLst>
          </p:nvPr>
        </p:nvGraphicFramePr>
        <p:xfrm>
          <a:off x="1097280" y="2876690"/>
          <a:ext cx="10058400" cy="3322320"/>
        </p:xfrm>
        <a:graphic>
          <a:graphicData uri="http://schemas.openxmlformats.org/drawingml/2006/table">
            <a:tbl>
              <a:tblPr firstRow="1" firstCol="1" bandRow="1"/>
              <a:tblGrid>
                <a:gridCol w="10058400">
                  <a:extLst>
                    <a:ext uri="{9D8B030D-6E8A-4147-A177-3AD203B41FA5}">
                      <a16:colId xmlns:a16="http://schemas.microsoft.com/office/drawing/2014/main" val="20000"/>
                    </a:ext>
                  </a:extLst>
                </a:gridCol>
              </a:tblGrid>
              <a:tr h="137160">
                <a:tc>
                  <a:txBody>
                    <a:bodyPr/>
                    <a:lstStyle/>
                    <a:p>
                      <a:pPr marL="0" marR="0" algn="ctr">
                        <a:spcBef>
                          <a:spcPts val="0"/>
                        </a:spcBef>
                        <a:spcAft>
                          <a:spcPts val="0"/>
                        </a:spcAft>
                      </a:pPr>
                      <a:r>
                        <a:rPr lang="es-ES" sz="2000" b="1" dirty="0">
                          <a:effectLst/>
                          <a:latin typeface="Times New Roman" panose="02020603050405020304" pitchFamily="18" charset="0"/>
                          <a:ea typeface="Times New Roman" panose="02020603050405020304" pitchFamily="18" charset="0"/>
                        </a:rPr>
                        <a:t>Documentación taller</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1371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i="0" dirty="0">
                          <a:solidFill>
                            <a:srgbClr val="4F81BD"/>
                          </a:solidFill>
                          <a:effectLst/>
                          <a:latin typeface="Calibri" panose="020F0502020204030204" pitchFamily="34" charset="0"/>
                          <a:ea typeface="Times New Roman" panose="02020603050405020304" pitchFamily="18" charset="0"/>
                        </a:rPr>
                        <a:t>Escrituras de constitución de la sociedad y poderes del representante legal (si es necesario)</a:t>
                      </a:r>
                      <a:endParaRPr lang="es-E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936862787"/>
                  </a:ext>
                </a:extLst>
              </a:tr>
              <a:tr h="0">
                <a:tc>
                  <a:txBody>
                    <a:bodyPr/>
                    <a:lstStyle/>
                    <a:p>
                      <a:pPr marL="0" marR="0">
                        <a:spcBef>
                          <a:spcPts val="0"/>
                        </a:spcBef>
                        <a:spcAft>
                          <a:spcPts val="0"/>
                        </a:spcAft>
                      </a:pPr>
                      <a:r>
                        <a:rPr lang="es-ES_tradnl" sz="1800" b="1" i="0" dirty="0">
                          <a:solidFill>
                            <a:srgbClr val="4F81BD"/>
                          </a:solidFill>
                          <a:effectLst/>
                          <a:latin typeface="Calibri" panose="020F0502020204030204" pitchFamily="34" charset="0"/>
                          <a:ea typeface="Times New Roman" panose="02020603050405020304" pitchFamily="18" charset="0"/>
                        </a:rPr>
                        <a:t>DNI del representante legal por ambas caras</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137160">
                <a:tc>
                  <a:txBody>
                    <a:bodyPr/>
                    <a:lstStyle/>
                    <a:p>
                      <a:pPr marL="0" marR="0">
                        <a:spcBef>
                          <a:spcPts val="0"/>
                        </a:spcBef>
                        <a:spcAft>
                          <a:spcPts val="0"/>
                        </a:spcAft>
                      </a:pPr>
                      <a:r>
                        <a:rPr lang="es-ES_tradnl" sz="1800" b="1" i="0" dirty="0">
                          <a:solidFill>
                            <a:srgbClr val="4F81BD"/>
                          </a:solidFill>
                          <a:effectLst/>
                          <a:latin typeface="Calibri" panose="020F0502020204030204" pitchFamily="34" charset="0"/>
                          <a:ea typeface="Times New Roman" panose="02020603050405020304" pitchFamily="18" charset="0"/>
                        </a:rPr>
                        <a:t>Lista de los empleados que se pretenden autorizar incluyendo información sobre sus responsabilidades y funciones.</a:t>
                      </a:r>
                      <a:endParaRPr lang="es-E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1371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i="0" dirty="0">
                          <a:solidFill>
                            <a:srgbClr val="4F81BD"/>
                          </a:solidFill>
                          <a:effectLst/>
                          <a:latin typeface="Calibri" panose="020F0502020204030204" pitchFamily="34" charset="0"/>
                          <a:ea typeface="Times New Roman" panose="02020603050405020304" pitchFamily="18" charset="0"/>
                        </a:rPr>
                        <a:t>DNI de los empleados que se pretenden autorizar por ambas caras</a:t>
                      </a:r>
                      <a:endParaRPr lang="es-E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783252343"/>
                  </a:ext>
                </a:extLst>
              </a:tr>
              <a:tr h="0">
                <a:tc>
                  <a:txBody>
                    <a:bodyPr/>
                    <a:lstStyle/>
                    <a:p>
                      <a:pPr marL="0" marR="0">
                        <a:spcBef>
                          <a:spcPts val="0"/>
                        </a:spcBef>
                        <a:spcAft>
                          <a:spcPts val="0"/>
                        </a:spcAft>
                      </a:pPr>
                      <a:r>
                        <a:rPr lang="es-ES_tradnl" sz="1800" b="1" i="0" dirty="0">
                          <a:solidFill>
                            <a:srgbClr val="4F81BD"/>
                          </a:solidFill>
                          <a:effectLst/>
                          <a:latin typeface="Calibri" panose="020F0502020204030204" pitchFamily="34" charset="0"/>
                          <a:ea typeface="Times New Roman" panose="02020603050405020304" pitchFamily="18" charset="0"/>
                        </a:rPr>
                        <a:t>Póliza del Seguro de responsabilidad civil (Mínimo 1 millón de euros para daños a personas y 0,5 millones de euros para daños materiales) y recibo justificativo de pago.</a:t>
                      </a:r>
                      <a:endParaRPr lang="es-E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0" marR="0">
                        <a:spcBef>
                          <a:spcPts val="0"/>
                        </a:spcBef>
                        <a:spcAft>
                          <a:spcPts val="0"/>
                        </a:spcAft>
                      </a:pPr>
                      <a:r>
                        <a:rPr lang="es-ES_tradnl" sz="1800" b="1" i="0" dirty="0">
                          <a:solidFill>
                            <a:srgbClr val="4F81BD"/>
                          </a:solidFill>
                          <a:effectLst/>
                          <a:latin typeface="Calibri" panose="020F0502020204030204" pitchFamily="34" charset="0"/>
                          <a:ea typeface="Times New Roman" panose="02020603050405020304" pitchFamily="18" charset="0"/>
                        </a:rPr>
                        <a:t>Informe de antecedentes penales del representante legal de la empresa así como de los trabajadores a autorizar (validez 6 meses).</a:t>
                      </a:r>
                      <a:endParaRPr lang="es-E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7160">
                <a:tc>
                  <a:txBody>
                    <a:bodyPr/>
                    <a:lstStyle/>
                    <a:p>
                      <a:pPr marL="0" marR="0">
                        <a:spcBef>
                          <a:spcPts val="0"/>
                        </a:spcBef>
                        <a:spcAft>
                          <a:spcPts val="0"/>
                        </a:spcAft>
                      </a:pPr>
                      <a:r>
                        <a:rPr lang="es-ES_tradnl" sz="1800" b="1" i="0" dirty="0">
                          <a:solidFill>
                            <a:srgbClr val="4F81BD"/>
                          </a:solidFill>
                          <a:effectLst/>
                          <a:latin typeface="Calibri" panose="020F0502020204030204" pitchFamily="34" charset="0"/>
                          <a:ea typeface="Times New Roman" panose="02020603050405020304" pitchFamily="18" charset="0"/>
                        </a:rPr>
                        <a:t>Inscripción en el registro de actividades industriales.</a:t>
                      </a:r>
                      <a:endParaRPr lang="es-E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7160">
                <a:tc>
                  <a:txBody>
                    <a:bodyPr/>
                    <a:lstStyle/>
                    <a:p>
                      <a:pPr marL="0" marR="0" algn="l" defTabSz="914400" rtl="0" eaLnBrk="1" latinLnBrk="0" hangingPunct="1">
                        <a:spcBef>
                          <a:spcPts val="0"/>
                        </a:spcBef>
                        <a:spcAft>
                          <a:spcPts val="0"/>
                        </a:spcAft>
                      </a:pPr>
                      <a:r>
                        <a:rPr lang="es-ES" sz="1800" b="1" i="0" kern="1200" dirty="0">
                          <a:solidFill>
                            <a:srgbClr val="4F81BD"/>
                          </a:solidFill>
                          <a:effectLst/>
                          <a:latin typeface="Calibri" panose="020F0502020204030204" pitchFamily="34" charset="0"/>
                          <a:ea typeface="Times New Roman" panose="02020603050405020304" pitchFamily="18" charset="0"/>
                          <a:cs typeface="+mn-cs"/>
                        </a:rPr>
                        <a:t>Contratos empleados a autorizar y Listado Relación Nominal de Trabajadores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9697124"/>
                  </a:ext>
                </a:extLst>
              </a:tr>
            </a:tbl>
          </a:graphicData>
        </a:graphic>
      </p:graphicFrame>
      <p:pic>
        <p:nvPicPr>
          <p:cNvPr id="7" name="Imagen 6"/>
          <p:cNvPicPr>
            <a:picLocks noChangeAspect="1"/>
          </p:cNvPicPr>
          <p:nvPr/>
        </p:nvPicPr>
        <p:blipFill>
          <a:blip r:embed="rId2"/>
          <a:stretch>
            <a:fillRect/>
          </a:stretch>
        </p:blipFill>
        <p:spPr>
          <a:xfrm>
            <a:off x="10886859" y="99332"/>
            <a:ext cx="1157095" cy="458017"/>
          </a:xfrm>
          <a:prstGeom prst="rect">
            <a:avLst/>
          </a:prstGeom>
        </p:spPr>
      </p:pic>
      <p:sp>
        <p:nvSpPr>
          <p:cNvPr id="9" name="Rectángulo 8"/>
          <p:cNvSpPr/>
          <p:nvPr/>
        </p:nvSpPr>
        <p:spPr>
          <a:xfrm>
            <a:off x="1097280" y="2045693"/>
            <a:ext cx="10139471" cy="830997"/>
          </a:xfrm>
          <a:prstGeom prst="rect">
            <a:avLst/>
          </a:prstGeom>
        </p:spPr>
        <p:txBody>
          <a:bodyPr wrap="square">
            <a:spAutoFit/>
          </a:bodyPr>
          <a:lstStyle/>
          <a:p>
            <a:pPr marL="457200" indent="-457200">
              <a:buAutoNum type="arabicParenBoth"/>
            </a:pPr>
            <a:r>
              <a:rPr lang="es-ES" sz="2400" dirty="0"/>
              <a:t>Solicite el certificado SERMI ante su organismo de evaluación de la conformidad (CAB) local (LTR). Aportando la siguiente documentación:</a:t>
            </a:r>
          </a:p>
        </p:txBody>
      </p:sp>
    </p:spTree>
    <p:extLst>
      <p:ext uri="{BB962C8B-B14F-4D97-AF65-F5344CB8AC3E}">
        <p14:creationId xmlns:p14="http://schemas.microsoft.com/office/powerpoint/2010/main" val="724147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Ejemplo de implementación</a:t>
            </a:r>
            <a:endParaRPr lang="en-IN" sz="2000" b="1" i="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219655767"/>
              </p:ext>
            </p:extLst>
          </p:nvPr>
        </p:nvGraphicFramePr>
        <p:xfrm>
          <a:off x="828459" y="1924630"/>
          <a:ext cx="10769030" cy="3840480"/>
        </p:xfrm>
        <a:graphic>
          <a:graphicData uri="http://schemas.openxmlformats.org/drawingml/2006/table">
            <a:tbl>
              <a:tblPr firstRow="1" firstCol="1" bandRow="1"/>
              <a:tblGrid>
                <a:gridCol w="10769030">
                  <a:extLst>
                    <a:ext uri="{9D8B030D-6E8A-4147-A177-3AD203B41FA5}">
                      <a16:colId xmlns:a16="http://schemas.microsoft.com/office/drawing/2014/main" val="20000"/>
                    </a:ext>
                  </a:extLst>
                </a:gridCol>
              </a:tblGrid>
              <a:tr h="1843725">
                <a:tc>
                  <a:txBody>
                    <a:bodyPr/>
                    <a:lstStyle/>
                    <a:p>
                      <a:pPr marL="0" marR="0">
                        <a:spcBef>
                          <a:spcPts val="0"/>
                        </a:spcBef>
                        <a:spcAft>
                          <a:spcPts val="0"/>
                        </a:spcAft>
                      </a:pPr>
                      <a:r>
                        <a:rPr lang="es-ES" sz="1800" b="1" i="0" kern="1200" dirty="0">
                          <a:solidFill>
                            <a:srgbClr val="4F81BD"/>
                          </a:solidFill>
                          <a:effectLst/>
                          <a:latin typeface="Calibri" panose="020F0502020204030204" pitchFamily="34" charset="0"/>
                          <a:ea typeface="Times New Roman" panose="02020603050405020304" pitchFamily="18" charset="0"/>
                          <a:cs typeface="+mn-cs"/>
                        </a:rPr>
                        <a:t>Declaración firmada por el representante legal del taller incluyendo lo siguiente:</a:t>
                      </a:r>
                    </a:p>
                    <a:p>
                      <a:pPr marL="742950" marR="0" lvl="1"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A ningún trabajador se le ha revocado la autorización por razones de mal uso.</a:t>
                      </a:r>
                    </a:p>
                    <a:p>
                      <a:pPr marL="742950" marR="0" lvl="1"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Se dispone de registro de antecedentes penales de cada trabajador a ser autorizado.</a:t>
                      </a:r>
                    </a:p>
                    <a:p>
                      <a:pPr marL="742950" marR="0" lvl="1"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Todos los trabajadores a ser autorizados disponen de contrato laboral con el taller.</a:t>
                      </a:r>
                    </a:p>
                    <a:p>
                      <a:pPr marL="742950" marR="0" lvl="1"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Se dispone de registro del DNI en vigor de todos los empleados a ser autorizados.</a:t>
                      </a:r>
                    </a:p>
                    <a:p>
                      <a:pPr marL="742950" marR="0" lvl="1"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No anuncian ni ofrecen operaciones de reparación o mantenimiento que puedan afectar negativamente al rendimiento en materia de emisiones del vehículo, incluyendo:</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Desactivación o retirada de los dispositivos de control de la contaminación o los sistemas de control de emisiones, la degradación de sus prestaciones o la ocultación de su mal funcionamiento.</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La instalación de dispositivos de desactivación o estrategias de inhibición.</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La desactivación, retirada o manipulación de los dispositivos de control de consumo de combustible o de energía eléctrica, o la manipulación de las lecturas del cuentakilómetros</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La manipulación de la unidad de control del motor, incluida la potencia nominal del motor.</a:t>
                      </a:r>
                    </a:p>
                    <a:p>
                      <a:pPr marL="0" marR="0" indent="0">
                        <a:spcBef>
                          <a:spcPts val="0"/>
                        </a:spcBef>
                        <a:spcAft>
                          <a:spcPts val="0"/>
                        </a:spcAft>
                        <a:buFont typeface="Arial" panose="020B0604020202020204" pitchFamily="34" charset="0"/>
                        <a:buNone/>
                      </a:pPr>
                      <a:r>
                        <a:rPr lang="es-ES" sz="1800" b="1" i="0" kern="1200" dirty="0">
                          <a:solidFill>
                            <a:srgbClr val="FF0000"/>
                          </a:solidFill>
                          <a:effectLst/>
                          <a:latin typeface="Calibri" panose="020F0502020204030204" pitchFamily="34" charset="0"/>
                          <a:ea typeface="Times New Roman" panose="02020603050405020304" pitchFamily="18" charset="0"/>
                          <a:cs typeface="+mn-cs"/>
                        </a:rPr>
                        <a:t>*(En Inspección in situ se comprobará que se cumple con lo indicado en la declaración responsable).</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7" name="Imagen 6"/>
          <p:cNvPicPr>
            <a:picLocks noChangeAspect="1"/>
          </p:cNvPicPr>
          <p:nvPr/>
        </p:nvPicPr>
        <p:blipFill>
          <a:blip r:embed="rId2"/>
          <a:stretch>
            <a:fillRect/>
          </a:stretch>
        </p:blipFill>
        <p:spPr>
          <a:xfrm>
            <a:off x="10886859" y="99332"/>
            <a:ext cx="1157095" cy="458017"/>
          </a:xfrm>
          <a:prstGeom prst="rect">
            <a:avLst/>
          </a:prstGeom>
        </p:spPr>
      </p:pic>
    </p:spTree>
    <p:extLst>
      <p:ext uri="{BB962C8B-B14F-4D97-AF65-F5344CB8AC3E}">
        <p14:creationId xmlns:p14="http://schemas.microsoft.com/office/powerpoint/2010/main" val="465599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Ejemplo de implementación</a:t>
            </a:r>
            <a:endParaRPr lang="en-IN" sz="2000" b="1" i="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220641160"/>
              </p:ext>
            </p:extLst>
          </p:nvPr>
        </p:nvGraphicFramePr>
        <p:xfrm>
          <a:off x="828459" y="1924630"/>
          <a:ext cx="10769030" cy="2468880"/>
        </p:xfrm>
        <a:graphic>
          <a:graphicData uri="http://schemas.openxmlformats.org/drawingml/2006/table">
            <a:tbl>
              <a:tblPr firstRow="1" firstCol="1" bandRow="1"/>
              <a:tblGrid>
                <a:gridCol w="10769030">
                  <a:extLst>
                    <a:ext uri="{9D8B030D-6E8A-4147-A177-3AD203B41FA5}">
                      <a16:colId xmlns:a16="http://schemas.microsoft.com/office/drawing/2014/main" val="20000"/>
                    </a:ext>
                  </a:extLst>
                </a:gridCol>
              </a:tblGrid>
              <a:tr h="1843725">
                <a:tc>
                  <a:txBody>
                    <a:bodyPr/>
                    <a:lstStyle/>
                    <a:p>
                      <a:pPr marL="0" marR="0">
                        <a:spcBef>
                          <a:spcPts val="0"/>
                        </a:spcBef>
                        <a:spcAft>
                          <a:spcPts val="0"/>
                        </a:spcAft>
                      </a:pPr>
                      <a:r>
                        <a:rPr lang="es-ES" sz="1800" b="1" i="0" kern="1200" dirty="0">
                          <a:solidFill>
                            <a:srgbClr val="4F81BD"/>
                          </a:solidFill>
                          <a:effectLst/>
                          <a:latin typeface="Calibri" panose="020F0502020204030204" pitchFamily="34" charset="0"/>
                          <a:ea typeface="Times New Roman" panose="02020603050405020304" pitchFamily="18" charset="0"/>
                          <a:cs typeface="+mn-cs"/>
                        </a:rPr>
                        <a:t>Listado de equipos incluyendo sus especificaciones técnicas</a:t>
                      </a:r>
                    </a:p>
                    <a:p>
                      <a:pPr marL="457200" marR="0" lvl="1">
                        <a:spcBef>
                          <a:spcPts val="0"/>
                        </a:spcBef>
                        <a:spcAft>
                          <a:spcPts val="0"/>
                        </a:spcAft>
                      </a:pPr>
                      <a:r>
                        <a:rPr lang="es-ES" sz="1800" b="1" i="0" kern="1200" dirty="0">
                          <a:solidFill>
                            <a:srgbClr val="4F81BD"/>
                          </a:solidFill>
                          <a:effectLst/>
                          <a:latin typeface="Calibri" panose="020F0502020204030204" pitchFamily="34" charset="0"/>
                          <a:ea typeface="Times New Roman" panose="02020603050405020304" pitchFamily="18" charset="0"/>
                          <a:cs typeface="+mn-cs"/>
                        </a:rPr>
                        <a:t>Requisitos mínimos:</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Procesador Dual Core, 2,6 GHz.</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2 GB RAM.</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Disco Duro 120 GB.</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Pantalla 15” 1280x800</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Dos USB 2,0</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Conector LAN</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Windows 7 o superior</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7" name="Imagen 6"/>
          <p:cNvPicPr>
            <a:picLocks noChangeAspect="1"/>
          </p:cNvPicPr>
          <p:nvPr/>
        </p:nvPicPr>
        <p:blipFill>
          <a:blip r:embed="rId2"/>
          <a:stretch>
            <a:fillRect/>
          </a:stretch>
        </p:blipFill>
        <p:spPr>
          <a:xfrm>
            <a:off x="10886859" y="99332"/>
            <a:ext cx="1157095" cy="458017"/>
          </a:xfrm>
          <a:prstGeom prst="rect">
            <a:avLst/>
          </a:prstGeom>
        </p:spPr>
      </p:pic>
    </p:spTree>
    <p:extLst>
      <p:ext uri="{BB962C8B-B14F-4D97-AF65-F5344CB8AC3E}">
        <p14:creationId xmlns:p14="http://schemas.microsoft.com/office/powerpoint/2010/main" val="830868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6800" y="0"/>
            <a:ext cx="10058400" cy="1450757"/>
          </a:xfrm>
        </p:spPr>
        <p:txBody>
          <a:bodyPr>
            <a:normAutofit/>
          </a:bodyPr>
          <a:lstStyle/>
          <a:p>
            <a:r>
              <a:rPr lang="es-ES" dirty="0"/>
              <a:t>Ejemplo de implementación</a:t>
            </a:r>
            <a:endParaRPr lang="en-IN" sz="2000" b="1" i="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665610592"/>
              </p:ext>
            </p:extLst>
          </p:nvPr>
        </p:nvGraphicFramePr>
        <p:xfrm>
          <a:off x="819405" y="1689248"/>
          <a:ext cx="10769030" cy="4663440"/>
        </p:xfrm>
        <a:graphic>
          <a:graphicData uri="http://schemas.openxmlformats.org/drawingml/2006/table">
            <a:tbl>
              <a:tblPr firstRow="1" firstCol="1" bandRow="1"/>
              <a:tblGrid>
                <a:gridCol w="10769030">
                  <a:extLst>
                    <a:ext uri="{9D8B030D-6E8A-4147-A177-3AD203B41FA5}">
                      <a16:colId xmlns:a16="http://schemas.microsoft.com/office/drawing/2014/main" val="20000"/>
                    </a:ext>
                  </a:extLst>
                </a:gridCol>
              </a:tblGrid>
              <a:tr h="4648178">
                <a:tc>
                  <a:txBody>
                    <a:bodyPr/>
                    <a:lstStyle/>
                    <a:p>
                      <a:pPr marL="0" marR="0" lvl="0">
                        <a:spcBef>
                          <a:spcPts val="0"/>
                        </a:spcBef>
                        <a:spcAft>
                          <a:spcPts val="0"/>
                        </a:spcAft>
                      </a:pPr>
                      <a:r>
                        <a:rPr lang="es-ES" sz="1800" b="1" i="0" kern="1200" dirty="0">
                          <a:solidFill>
                            <a:srgbClr val="4F81BD"/>
                          </a:solidFill>
                          <a:effectLst/>
                          <a:latin typeface="Calibri" panose="020F0502020204030204" pitchFamily="34" charset="0"/>
                          <a:ea typeface="Times New Roman" panose="02020603050405020304" pitchFamily="18" charset="0"/>
                          <a:cs typeface="+mn-cs"/>
                        </a:rPr>
                        <a:t>Modelo de orden de trabajo. Debe incluir:</a:t>
                      </a:r>
                    </a:p>
                    <a:p>
                      <a:pPr marL="742950" marR="0" lvl="1"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Datos cliente</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Nombre y apellidos</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Número de DNI/pasaporte</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Dirección postal</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En caso de que el vehículo pertenezca a una flota o a una empresa de alquiler se recopila además de lo anterior:</a:t>
                      </a:r>
                    </a:p>
                    <a:p>
                      <a:pPr marL="1657350" marR="0" lvl="3"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Nombre de la empresa de alquiler o del gestor de la flota.</a:t>
                      </a:r>
                    </a:p>
                    <a:p>
                      <a:pPr marL="1657350" marR="0" lvl="3"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Nombre de contacto de esta empresa.</a:t>
                      </a:r>
                    </a:p>
                    <a:p>
                      <a:pPr marL="1657350" marR="0" lvl="3"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Dirección de esta empresa.</a:t>
                      </a:r>
                    </a:p>
                    <a:p>
                      <a:pPr marL="1657350" marR="0" lvl="3"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Número de teléfono de esta empresa.</a:t>
                      </a:r>
                    </a:p>
                    <a:p>
                      <a:pPr marL="1657350" marR="0" lvl="3"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Identificación de la empresa del conductor.</a:t>
                      </a:r>
                    </a:p>
                    <a:p>
                      <a:pPr marL="742950" marR="0" lvl="1"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Datos vehículo</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VIN</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Marca, tipo, variante y versión (si existen)</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Valor del cuentakilómetros.</a:t>
                      </a:r>
                    </a:p>
                    <a:p>
                      <a:pPr marL="1200150" marR="0" lvl="2"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Motivo de la reparación.</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7" name="Imagen 6"/>
          <p:cNvPicPr>
            <a:picLocks noChangeAspect="1"/>
          </p:cNvPicPr>
          <p:nvPr/>
        </p:nvPicPr>
        <p:blipFill>
          <a:blip r:embed="rId2"/>
          <a:stretch>
            <a:fillRect/>
          </a:stretch>
        </p:blipFill>
        <p:spPr>
          <a:xfrm>
            <a:off x="10886859" y="99332"/>
            <a:ext cx="1157095" cy="458017"/>
          </a:xfrm>
          <a:prstGeom prst="rect">
            <a:avLst/>
          </a:prstGeom>
        </p:spPr>
      </p:pic>
    </p:spTree>
    <p:extLst>
      <p:ext uri="{BB962C8B-B14F-4D97-AF65-F5344CB8AC3E}">
        <p14:creationId xmlns:p14="http://schemas.microsoft.com/office/powerpoint/2010/main" val="2259935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6800" y="0"/>
            <a:ext cx="10058400" cy="1450757"/>
          </a:xfrm>
        </p:spPr>
        <p:txBody>
          <a:bodyPr>
            <a:normAutofit/>
          </a:bodyPr>
          <a:lstStyle/>
          <a:p>
            <a:r>
              <a:rPr lang="es-ES" dirty="0"/>
              <a:t>Ejemplo de implementación</a:t>
            </a:r>
            <a:endParaRPr lang="en-IN" sz="2000" b="1" i="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0908108"/>
              </p:ext>
            </p:extLst>
          </p:nvPr>
        </p:nvGraphicFramePr>
        <p:xfrm>
          <a:off x="787651" y="1895215"/>
          <a:ext cx="10800784" cy="3291840"/>
        </p:xfrm>
        <a:graphic>
          <a:graphicData uri="http://schemas.openxmlformats.org/drawingml/2006/table">
            <a:tbl>
              <a:tblPr firstRow="1" firstCol="1" bandRow="1"/>
              <a:tblGrid>
                <a:gridCol w="10800784">
                  <a:extLst>
                    <a:ext uri="{9D8B030D-6E8A-4147-A177-3AD203B41FA5}">
                      <a16:colId xmlns:a16="http://schemas.microsoft.com/office/drawing/2014/main" val="20000"/>
                    </a:ext>
                  </a:extLst>
                </a:gridCol>
              </a:tblGrid>
              <a:tr h="1518530">
                <a:tc>
                  <a:txBody>
                    <a:bodyPr/>
                    <a:lstStyle/>
                    <a:p>
                      <a:pPr marL="0" marR="0" lvl="0">
                        <a:spcBef>
                          <a:spcPts val="0"/>
                        </a:spcBef>
                        <a:spcAft>
                          <a:spcPts val="0"/>
                        </a:spcAft>
                      </a:pPr>
                      <a:r>
                        <a:rPr lang="es-ES" sz="1800" b="1" i="0" kern="1200" dirty="0">
                          <a:solidFill>
                            <a:srgbClr val="4F81BD"/>
                          </a:solidFill>
                          <a:effectLst/>
                          <a:latin typeface="Calibri" panose="020F0502020204030204" pitchFamily="34" charset="0"/>
                          <a:ea typeface="Times New Roman" panose="02020603050405020304" pitchFamily="18" charset="0"/>
                          <a:cs typeface="+mn-cs"/>
                        </a:rPr>
                        <a:t>Modelo de autorización en caso de que el titular del vehículo no sea quien lo lleva al taller. </a:t>
                      </a:r>
                    </a:p>
                    <a:p>
                      <a:pPr marL="0" marR="0" lvl="0">
                        <a:spcBef>
                          <a:spcPts val="0"/>
                        </a:spcBef>
                        <a:spcAft>
                          <a:spcPts val="0"/>
                        </a:spcAft>
                      </a:pPr>
                      <a:r>
                        <a:rPr lang="es-ES" sz="1800" b="1" i="0" kern="1200" dirty="0">
                          <a:solidFill>
                            <a:srgbClr val="4F81BD"/>
                          </a:solidFill>
                          <a:effectLst/>
                          <a:latin typeface="Calibri" panose="020F0502020204030204" pitchFamily="34" charset="0"/>
                          <a:ea typeface="Times New Roman" panose="02020603050405020304" pitchFamily="18" charset="0"/>
                          <a:cs typeface="+mn-cs"/>
                        </a:rPr>
                        <a:t>Debe incluir:</a:t>
                      </a:r>
                    </a:p>
                    <a:p>
                      <a:pPr marL="742950" marR="0" lvl="1" indent="-285750">
                        <a:spcBef>
                          <a:spcPts val="0"/>
                        </a:spcBef>
                        <a:spcAft>
                          <a:spcPts val="0"/>
                        </a:spcAft>
                        <a:buFont typeface="Arial" panose="020B0604020202020204" pitchFamily="34" charset="0"/>
                        <a:buChar cha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Listado de reparaciones a llevar cabo sobre el vehículo o en su defecto referencia a la orden de trabajo.</a:t>
                      </a:r>
                    </a:p>
                    <a:p>
                      <a:pPr marL="457200" marR="0" lvl="1" indent="0">
                        <a:spcBef>
                          <a:spcPts val="0"/>
                        </a:spcBef>
                        <a:spcAft>
                          <a:spcPts val="0"/>
                        </a:spcAft>
                        <a:buFont typeface="Arial" panose="020B0604020202020204" pitchFamily="34" charset="0"/>
                        <a:buNone/>
                      </a:pPr>
                      <a:endParaRPr lang="es-ES" sz="1800" b="1" i="0" kern="1200" dirty="0">
                        <a:solidFill>
                          <a:srgbClr val="4F81BD"/>
                        </a:solidFill>
                        <a:effectLst/>
                        <a:latin typeface="Calibri" panose="020F0502020204030204" pitchFamily="34" charset="0"/>
                        <a:ea typeface="Times New Roman" panose="02020603050405020304" pitchFamily="18" charset="0"/>
                        <a:cs typeface="+mn-cs"/>
                      </a:endParaRPr>
                    </a:p>
                    <a:p>
                      <a:pPr marL="0" marR="0" lvl="0" indent="0">
                        <a:spcBef>
                          <a:spcPts val="0"/>
                        </a:spcBef>
                        <a:spcAft>
                          <a:spcPts val="0"/>
                        </a:spcAft>
                        <a:buFont typeface="Arial" panose="020B0604020202020204" pitchFamily="34" charset="0"/>
                        <a:buNone/>
                      </a:pPr>
                      <a:r>
                        <a:rPr lang="es-ES" sz="1800" b="1" i="0" kern="1200" dirty="0">
                          <a:solidFill>
                            <a:srgbClr val="4F81BD"/>
                          </a:solidFill>
                          <a:effectLst/>
                          <a:latin typeface="Calibri" panose="020F0502020204030204" pitchFamily="34" charset="0"/>
                          <a:ea typeface="Times New Roman" panose="02020603050405020304" pitchFamily="18" charset="0"/>
                          <a:cs typeface="+mn-cs"/>
                        </a:rPr>
                        <a:t>Debe estar firmada por el titular del vehículo, en caso de que pertenezca a una flota o a una empresa de alquiler será esta quien la firme.</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67842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Cuestionario de autoevaluación del cumplimiento del Esquema SERMI para agentes independientes firmado por el representante legal del taller.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800" b="1" i="0" kern="1200" dirty="0">
                          <a:solidFill>
                            <a:srgbClr val="FF0000"/>
                          </a:solidFill>
                          <a:effectLst/>
                          <a:latin typeface="Calibri" panose="020F0502020204030204" pitchFamily="34" charset="0"/>
                          <a:ea typeface="Times New Roman" panose="02020603050405020304" pitchFamily="18" charset="0"/>
                          <a:cs typeface="+mn-cs"/>
                        </a:rPr>
                        <a:t>En él se resumen los requisitos operacionales que debe cumplir el taller (Por ejemplo, guardar las órdenes de trabajo durante 5 años, informar en menos de 3 días en caso de que un trabajador deje de trabajar en el taller, obligación de notificar un cambio de dirección). Éstos requisitos se comprobarán in-situ. Es </a:t>
                      </a:r>
                      <a:r>
                        <a:rPr lang="es-ES" sz="1800" b="1" i="0" u="sng" kern="1200" dirty="0">
                          <a:solidFill>
                            <a:srgbClr val="FF0000"/>
                          </a:solidFill>
                          <a:effectLst/>
                          <a:latin typeface="Calibri" panose="020F0502020204030204" pitchFamily="34" charset="0"/>
                          <a:ea typeface="Times New Roman" panose="02020603050405020304" pitchFamily="18" charset="0"/>
                          <a:cs typeface="+mn-cs"/>
                        </a:rPr>
                        <a:t>FUNDAMENTAL</a:t>
                      </a:r>
                      <a:r>
                        <a:rPr lang="es-ES" sz="1800" b="1" i="0" u="none" kern="1200" dirty="0">
                          <a:solidFill>
                            <a:srgbClr val="FF0000"/>
                          </a:solidFill>
                          <a:effectLst/>
                          <a:latin typeface="Calibri" panose="020F0502020204030204" pitchFamily="34" charset="0"/>
                          <a:ea typeface="Times New Roman" panose="02020603050405020304" pitchFamily="18" charset="0"/>
                          <a:cs typeface="+mn-cs"/>
                        </a:rPr>
                        <a:t> su conocimiento y aplicación para superar las inspecciones in-situ.</a:t>
                      </a:r>
                      <a:endParaRPr lang="es-ES" sz="1800" b="1" i="0" u="sng" kern="1200" dirty="0">
                        <a:solidFill>
                          <a:srgbClr val="FF0000"/>
                        </a:solidFill>
                        <a:effectLst/>
                        <a:latin typeface="Calibri" panose="020F0502020204030204" pitchFamily="34" charset="0"/>
                        <a:ea typeface="Times New Roman" panose="02020603050405020304" pitchFamily="18" charset="0"/>
                        <a:cs typeface="+mn-cs"/>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175548591"/>
                  </a:ext>
                </a:extLst>
              </a:tr>
            </a:tbl>
          </a:graphicData>
        </a:graphic>
      </p:graphicFrame>
      <p:pic>
        <p:nvPicPr>
          <p:cNvPr id="7" name="Imagen 6"/>
          <p:cNvPicPr>
            <a:picLocks noChangeAspect="1"/>
          </p:cNvPicPr>
          <p:nvPr/>
        </p:nvPicPr>
        <p:blipFill>
          <a:blip r:embed="rId2"/>
          <a:stretch>
            <a:fillRect/>
          </a:stretch>
        </p:blipFill>
        <p:spPr>
          <a:xfrm>
            <a:off x="10886859" y="99332"/>
            <a:ext cx="1157095" cy="458017"/>
          </a:xfrm>
          <a:prstGeom prst="rect">
            <a:avLst/>
          </a:prstGeom>
        </p:spPr>
      </p:pic>
    </p:spTree>
    <p:extLst>
      <p:ext uri="{BB962C8B-B14F-4D97-AF65-F5344CB8AC3E}">
        <p14:creationId xmlns:p14="http://schemas.microsoft.com/office/powerpoint/2010/main" val="2078242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Ejemplo de implementación</a:t>
            </a:r>
            <a:endParaRPr lang="en-IN" sz="2000" b="1" i="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901691351"/>
              </p:ext>
            </p:extLst>
          </p:nvPr>
        </p:nvGraphicFramePr>
        <p:xfrm>
          <a:off x="488252" y="1834096"/>
          <a:ext cx="11555702" cy="4441767"/>
        </p:xfrm>
        <a:graphic>
          <a:graphicData uri="http://schemas.openxmlformats.org/drawingml/2006/table">
            <a:tbl>
              <a:tblPr firstRow="1" firstCol="1" bandRow="1"/>
              <a:tblGrid>
                <a:gridCol w="11555702">
                  <a:extLst>
                    <a:ext uri="{9D8B030D-6E8A-4147-A177-3AD203B41FA5}">
                      <a16:colId xmlns:a16="http://schemas.microsoft.com/office/drawing/2014/main" val="20000"/>
                    </a:ext>
                  </a:extLst>
                </a:gridCol>
              </a:tblGrid>
              <a:tr h="2663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b="1" dirty="0">
                          <a:effectLst/>
                          <a:latin typeface="Times New Roman" panose="02020603050405020304" pitchFamily="18" charset="0"/>
                          <a:ea typeface="Times New Roman" panose="02020603050405020304" pitchFamily="18" charset="0"/>
                        </a:rPr>
                        <a:t>Documentación empleado</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3269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i="0" kern="1200" dirty="0">
                          <a:solidFill>
                            <a:srgbClr val="4F81BD"/>
                          </a:solidFill>
                          <a:effectLst/>
                          <a:latin typeface="Calibri" panose="020F0502020204030204" pitchFamily="34" charset="0"/>
                          <a:ea typeface="Times New Roman" panose="02020603050405020304" pitchFamily="18" charset="0"/>
                          <a:cs typeface="+mn-cs"/>
                        </a:rPr>
                        <a:t>Registro de antecedentes penales (validez 6 meses).</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4105247267"/>
                  </a:ext>
                </a:extLst>
              </a:tr>
              <a:tr h="144856">
                <a:tc>
                  <a:txBody>
                    <a:bodyPr/>
                    <a:lstStyle/>
                    <a:p>
                      <a:pPr marL="0" marR="0">
                        <a:spcBef>
                          <a:spcPts val="0"/>
                        </a:spcBef>
                        <a:spcAft>
                          <a:spcPts val="0"/>
                        </a:spcAft>
                      </a:pPr>
                      <a:r>
                        <a:rPr lang="es-ES" sz="1800" b="1" i="0" kern="1200" dirty="0">
                          <a:solidFill>
                            <a:srgbClr val="4F81BD"/>
                          </a:solidFill>
                          <a:effectLst/>
                          <a:latin typeface="Calibri" panose="020F0502020204030204" pitchFamily="34" charset="0"/>
                          <a:ea typeface="Times New Roman" panose="02020603050405020304" pitchFamily="18" charset="0"/>
                          <a:cs typeface="+mn-cs"/>
                        </a:rPr>
                        <a:t>Contrato laboral con el taller.</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461152837"/>
                  </a:ext>
                </a:extLst>
              </a:tr>
              <a:tr h="144856">
                <a:tc>
                  <a:txBody>
                    <a:bodyPr/>
                    <a:lstStyle/>
                    <a:p>
                      <a:pPr marL="0" marR="0">
                        <a:spcBef>
                          <a:spcPts val="0"/>
                        </a:spcBef>
                        <a:spcAft>
                          <a:spcPts val="0"/>
                        </a:spcAft>
                      </a:pPr>
                      <a:r>
                        <a:rPr lang="es-ES" sz="1800" b="1" i="0" kern="1200" dirty="0">
                          <a:solidFill>
                            <a:srgbClr val="4F81BD"/>
                          </a:solidFill>
                          <a:effectLst/>
                          <a:latin typeface="Calibri" panose="020F0502020204030204" pitchFamily="34" charset="0"/>
                          <a:ea typeface="Times New Roman" panose="02020603050405020304" pitchFamily="18" charset="0"/>
                          <a:cs typeface="+mn-cs"/>
                        </a:rPr>
                        <a:t>Título Formación Profesional Medio en electromecánica de vehículos o equivalente/Dos años de experiencia como mecánico en automoción (vida laboral).</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650183171"/>
                  </a:ext>
                </a:extLst>
              </a:tr>
              <a:tr h="326894">
                <a:tc>
                  <a:txBody>
                    <a:bodyPr/>
                    <a:lstStyle/>
                    <a:p>
                      <a:pPr marL="0" marR="0">
                        <a:spcBef>
                          <a:spcPts val="0"/>
                        </a:spcBef>
                        <a:spcAft>
                          <a:spcPts val="0"/>
                        </a:spcAft>
                      </a:pPr>
                      <a:r>
                        <a:rPr lang="es-ES" sz="1800" b="1" i="0" kern="1200" dirty="0">
                          <a:solidFill>
                            <a:srgbClr val="4F81BD"/>
                          </a:solidFill>
                          <a:effectLst/>
                          <a:latin typeface="Calibri" panose="020F0502020204030204" pitchFamily="34" charset="0"/>
                          <a:ea typeface="Times New Roman" panose="02020603050405020304" pitchFamily="18" charset="0"/>
                          <a:cs typeface="+mn-cs"/>
                        </a:rPr>
                        <a:t>Declaración responsable incluyendo lo siguiente:</a:t>
                      </a:r>
                    </a:p>
                    <a:p>
                      <a:pPr marL="457200" marR="0" lvl="1" indent="0">
                        <a:spcBef>
                          <a:spcPts val="0"/>
                        </a:spcBef>
                        <a:spcAft>
                          <a:spcPts val="0"/>
                        </a:spcAft>
                        <a:buFont typeface="Arial" panose="020B0604020202020204" pitchFamily="34" charset="0"/>
                        <a:buNone/>
                      </a:pPr>
                      <a:r>
                        <a:rPr lang="es-ES" sz="1800" b="1" i="0" kern="1200" dirty="0">
                          <a:solidFill>
                            <a:srgbClr val="4F81BD"/>
                          </a:solidFill>
                          <a:effectLst/>
                          <a:latin typeface="Calibri" panose="020F0502020204030204" pitchFamily="34" charset="0"/>
                          <a:ea typeface="Times New Roman" panose="02020603050405020304" pitchFamily="18" charset="0"/>
                          <a:cs typeface="+mn-cs"/>
                        </a:rPr>
                        <a:t>•	Acceder de forma segura al portal de los fabricantes utilizando su PIN único a través de la aplicación Digidentity únicamente en los dispositivos previstos para ello en el taller.</a:t>
                      </a:r>
                    </a:p>
                    <a:p>
                      <a:pPr marL="457200" marR="0" lvl="1" indent="0">
                        <a:spcBef>
                          <a:spcPts val="0"/>
                        </a:spcBef>
                        <a:spcAft>
                          <a:spcPts val="0"/>
                        </a:spcAft>
                        <a:buFont typeface="Arial" panose="020B0604020202020204" pitchFamily="34" charset="0"/>
                        <a:buNone/>
                      </a:pPr>
                      <a:r>
                        <a:rPr lang="es-ES" sz="1800" b="1" i="0" kern="1200" dirty="0">
                          <a:solidFill>
                            <a:srgbClr val="4F81BD"/>
                          </a:solidFill>
                          <a:effectLst/>
                          <a:latin typeface="Calibri" panose="020F0502020204030204" pitchFamily="34" charset="0"/>
                          <a:ea typeface="Times New Roman" panose="02020603050405020304" pitchFamily="18" charset="0"/>
                          <a:cs typeface="+mn-cs"/>
                        </a:rPr>
                        <a:t>•	Descargar el Software o acceder a la información suministrada por el fabricante del vehículo, eliminando dicha información una vez ha sido utilizada para la reparación.</a:t>
                      </a:r>
                    </a:p>
                    <a:p>
                      <a:pPr marL="457200" marR="0" lvl="1" indent="0">
                        <a:spcBef>
                          <a:spcPts val="0"/>
                        </a:spcBef>
                        <a:spcAft>
                          <a:spcPts val="0"/>
                        </a:spcAft>
                        <a:buFont typeface="Arial" panose="020B0604020202020204" pitchFamily="34" charset="0"/>
                        <a:buNone/>
                      </a:pPr>
                      <a:r>
                        <a:rPr lang="es-ES" sz="1800" b="1" i="0" kern="1200" dirty="0">
                          <a:solidFill>
                            <a:srgbClr val="4F81BD"/>
                          </a:solidFill>
                          <a:effectLst/>
                          <a:latin typeface="Calibri" panose="020F0502020204030204" pitchFamily="34" charset="0"/>
                          <a:ea typeface="Times New Roman" panose="02020603050405020304" pitchFamily="18" charset="0"/>
                          <a:cs typeface="+mn-cs"/>
                        </a:rPr>
                        <a:t>•	Reportar a las autoridades competentes cualquier acción que considere criminal o sospechosa por parte de otros empleados.</a:t>
                      </a:r>
                    </a:p>
                    <a:p>
                      <a:pPr marL="457200" marR="0" lvl="1" indent="0">
                        <a:spcBef>
                          <a:spcPts val="0"/>
                        </a:spcBef>
                        <a:spcAft>
                          <a:spcPts val="0"/>
                        </a:spcAft>
                        <a:buFont typeface="Arial" panose="020B0604020202020204" pitchFamily="34" charset="0"/>
                        <a:buNone/>
                      </a:pPr>
                      <a:r>
                        <a:rPr lang="es-ES" sz="1800" b="1" i="0" kern="1200" dirty="0">
                          <a:solidFill>
                            <a:srgbClr val="4F81BD"/>
                          </a:solidFill>
                          <a:effectLst/>
                          <a:latin typeface="Calibri" panose="020F0502020204030204" pitchFamily="34" charset="0"/>
                          <a:ea typeface="Times New Roman" panose="02020603050405020304" pitchFamily="18" charset="0"/>
                          <a:cs typeface="+mn-cs"/>
                        </a:rPr>
                        <a:t>•	No compartir el PIN ni el certificado digital con ninguna otra persona.</a:t>
                      </a:r>
                    </a:p>
                    <a:p>
                      <a:pPr marL="457200" marR="0" lvl="1" indent="0">
                        <a:spcBef>
                          <a:spcPts val="0"/>
                        </a:spcBef>
                        <a:spcAft>
                          <a:spcPts val="0"/>
                        </a:spcAft>
                        <a:buFont typeface="Arial" panose="020B0604020202020204" pitchFamily="34" charset="0"/>
                        <a:buNone/>
                      </a:pPr>
                      <a:r>
                        <a:rPr lang="es-ES" sz="1800" b="1" i="0" kern="1200" dirty="0">
                          <a:solidFill>
                            <a:srgbClr val="4F81BD"/>
                          </a:solidFill>
                          <a:effectLst/>
                          <a:latin typeface="Calibri" panose="020F0502020204030204" pitchFamily="34" charset="0"/>
                          <a:ea typeface="Times New Roman" panose="02020603050405020304" pitchFamily="18" charset="0"/>
                          <a:cs typeface="+mn-cs"/>
                        </a:rPr>
                        <a:t>•	Avisa al taller sobre cualquier pérdida o mal uso del hardware o del certificado digital en menos de 24 horas.</a:t>
                      </a:r>
                    </a:p>
                    <a:p>
                      <a:pPr marL="457200" marR="0" lvl="1" indent="0">
                        <a:spcBef>
                          <a:spcPts val="0"/>
                        </a:spcBef>
                        <a:spcAft>
                          <a:spcPts val="0"/>
                        </a:spcAft>
                        <a:buFont typeface="Arial" panose="020B0604020202020204" pitchFamily="34" charset="0"/>
                        <a:buNone/>
                      </a:pPr>
                      <a:r>
                        <a:rPr lang="es-ES" sz="1800" b="1" i="0" kern="1200" dirty="0">
                          <a:solidFill>
                            <a:srgbClr val="4F81BD"/>
                          </a:solidFill>
                          <a:effectLst/>
                          <a:latin typeface="Calibri" panose="020F0502020204030204" pitchFamily="34" charset="0"/>
                          <a:ea typeface="Times New Roman" panose="02020603050405020304" pitchFamily="18" charset="0"/>
                          <a:cs typeface="+mn-cs"/>
                        </a:rPr>
                        <a:t>•      No se le ha retirado previamente la autorización por razones de uso incorrecto.</a:t>
                      </a:r>
                    </a:p>
                    <a:p>
                      <a:pPr marL="0" marR="0" lvl="0" indent="0">
                        <a:spcBef>
                          <a:spcPts val="0"/>
                        </a:spcBef>
                        <a:spcAft>
                          <a:spcPts val="0"/>
                        </a:spcAft>
                        <a:buFont typeface="Arial" panose="020B0604020202020204" pitchFamily="34" charset="0"/>
                        <a:buNone/>
                      </a:pPr>
                      <a:r>
                        <a:rPr lang="es-ES" sz="1800" b="1" i="0" kern="1200" dirty="0">
                          <a:solidFill>
                            <a:srgbClr val="FF0000"/>
                          </a:solidFill>
                          <a:effectLst/>
                          <a:latin typeface="Calibri" panose="020F0502020204030204" pitchFamily="34" charset="0"/>
                          <a:ea typeface="Times New Roman" panose="02020603050405020304" pitchFamily="18" charset="0"/>
                          <a:cs typeface="+mn-cs"/>
                        </a:rPr>
                        <a:t>*(se comprobará en la inspección in-situ si se cumple lo indicado en la declaración responsable)</a:t>
                      </a: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7" name="Imagen 6"/>
          <p:cNvPicPr>
            <a:picLocks noChangeAspect="1"/>
          </p:cNvPicPr>
          <p:nvPr/>
        </p:nvPicPr>
        <p:blipFill>
          <a:blip r:embed="rId2"/>
          <a:stretch>
            <a:fillRect/>
          </a:stretch>
        </p:blipFill>
        <p:spPr>
          <a:xfrm>
            <a:off x="10886859" y="99332"/>
            <a:ext cx="1157095" cy="458017"/>
          </a:xfrm>
          <a:prstGeom prst="rect">
            <a:avLst/>
          </a:prstGeom>
        </p:spPr>
      </p:pic>
    </p:spTree>
    <p:extLst>
      <p:ext uri="{BB962C8B-B14F-4D97-AF65-F5344CB8AC3E}">
        <p14:creationId xmlns:p14="http://schemas.microsoft.com/office/powerpoint/2010/main" val="2286069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Ejemplo de implementación</a:t>
            </a:r>
            <a:endParaRPr lang="en-IN" sz="2000" b="1" i="1" dirty="0"/>
          </a:p>
        </p:txBody>
      </p:sp>
      <p:sp>
        <p:nvSpPr>
          <p:cNvPr id="8" name="Rectángulo 7"/>
          <p:cNvSpPr/>
          <p:nvPr/>
        </p:nvSpPr>
        <p:spPr>
          <a:xfrm>
            <a:off x="4587447" y="1924631"/>
            <a:ext cx="7356314" cy="4154984"/>
          </a:xfrm>
          <a:prstGeom prst="rect">
            <a:avLst/>
          </a:prstGeom>
        </p:spPr>
        <p:txBody>
          <a:bodyPr wrap="square">
            <a:spAutoFit/>
          </a:bodyPr>
          <a:lstStyle/>
          <a:p>
            <a:pPr marL="457200" indent="-457200">
              <a:buFont typeface="+mj-lt"/>
              <a:buAutoNum type="arabicParenR" startAt="2"/>
            </a:pPr>
            <a:r>
              <a:rPr lang="es-ES" sz="2400" dirty="0"/>
              <a:t>El taller cumple los requisitos de homologación.</a:t>
            </a:r>
          </a:p>
          <a:p>
            <a:pPr marL="457200" indent="-457200">
              <a:buFont typeface="+mj-lt"/>
              <a:buAutoNum type="arabicParenR" startAt="2"/>
            </a:pPr>
            <a:r>
              <a:rPr lang="es-ES" sz="2400" dirty="0"/>
              <a:t>LTR contacta con el Centro de Referencia (TC: Trust Center); este crea certificado electrónico.</a:t>
            </a:r>
          </a:p>
          <a:p>
            <a:pPr marL="457200" indent="-457200">
              <a:buFont typeface="+mj-lt"/>
              <a:buAutoNum type="arabicParenR" startAt="2"/>
            </a:pPr>
            <a:r>
              <a:rPr lang="es-ES" sz="2400" dirty="0"/>
              <a:t>Taller recibe certificado mediante enlace web.</a:t>
            </a:r>
          </a:p>
          <a:p>
            <a:pPr marL="914400" lvl="1" indent="-457200">
              <a:buFont typeface="+mj-lt"/>
              <a:buAutoNum type="alphaLcPeriod"/>
            </a:pPr>
            <a:r>
              <a:rPr lang="es-ES" sz="2400" dirty="0"/>
              <a:t>Abra el enlace web recibido de LTR en su ordenador.</a:t>
            </a:r>
          </a:p>
          <a:p>
            <a:pPr marL="914400" lvl="1" indent="-457200">
              <a:buFont typeface="+mj-lt"/>
              <a:buAutoNum type="alphaLcPeriod"/>
            </a:pPr>
            <a:r>
              <a:rPr lang="es-ES" sz="2400" dirty="0"/>
              <a:t>Escanee el código QR con su dispositivo móvil.</a:t>
            </a:r>
          </a:p>
          <a:p>
            <a:pPr marL="914400" lvl="1" indent="-457200">
              <a:buFont typeface="+mj-lt"/>
              <a:buAutoNum type="alphaLcPeriod"/>
            </a:pPr>
            <a:r>
              <a:rPr lang="es-ES" sz="2400" dirty="0"/>
              <a:t>Descargue la aplicación Digidentity</a:t>
            </a:r>
          </a:p>
          <a:p>
            <a:pPr marL="914400" lvl="1" indent="-457200">
              <a:buFont typeface="+mj-lt"/>
              <a:buAutoNum type="alphaLcPeriod"/>
            </a:pPr>
            <a:r>
              <a:rPr lang="es-ES" sz="2400" dirty="0"/>
              <a:t>Introduzca un código PIN de 5 dígitos.</a:t>
            </a:r>
          </a:p>
          <a:p>
            <a:pPr marL="914400" lvl="1" indent="-457200">
              <a:buFont typeface="+mj-lt"/>
              <a:buAutoNum type="alphaLcPeriod"/>
            </a:pPr>
            <a:r>
              <a:rPr lang="es-ES" sz="2400" dirty="0"/>
              <a:t>Confirme su código PIN de 5 dígitos.</a:t>
            </a:r>
          </a:p>
          <a:p>
            <a:pPr marL="914400" lvl="1" indent="-457200">
              <a:buFont typeface="+mj-lt"/>
              <a:buAutoNum type="alphaLcPeriod"/>
            </a:pPr>
            <a:r>
              <a:rPr lang="es-ES" sz="2400" dirty="0"/>
              <a:t>Su registro ya está completo.</a:t>
            </a:r>
          </a:p>
        </p:txBody>
      </p:sp>
      <p:pic>
        <p:nvPicPr>
          <p:cNvPr id="10" name="Marcador de contenido 9"/>
          <p:cNvPicPr>
            <a:picLocks noGrp="1" noChangeAspect="1"/>
          </p:cNvPicPr>
          <p:nvPr>
            <p:ph idx="1"/>
          </p:nvPr>
        </p:nvPicPr>
        <p:blipFill>
          <a:blip r:embed="rId2"/>
          <a:stretch>
            <a:fillRect/>
          </a:stretch>
        </p:blipFill>
        <p:spPr>
          <a:xfrm>
            <a:off x="1867105" y="1846263"/>
            <a:ext cx="1862792" cy="4022725"/>
          </a:xfrm>
          <a:prstGeom prst="rect">
            <a:avLst/>
          </a:prstGeom>
        </p:spPr>
      </p:pic>
      <p:pic>
        <p:nvPicPr>
          <p:cNvPr id="11" name="Imagen 10"/>
          <p:cNvPicPr>
            <a:picLocks noChangeAspect="1"/>
          </p:cNvPicPr>
          <p:nvPr/>
        </p:nvPicPr>
        <p:blipFill>
          <a:blip r:embed="rId3"/>
          <a:stretch>
            <a:fillRect/>
          </a:stretch>
        </p:blipFill>
        <p:spPr>
          <a:xfrm>
            <a:off x="10886859" y="99332"/>
            <a:ext cx="1157095" cy="458017"/>
          </a:xfrm>
          <a:prstGeom prst="rect">
            <a:avLst/>
          </a:prstGeom>
        </p:spPr>
      </p:pic>
    </p:spTree>
    <p:extLst>
      <p:ext uri="{BB962C8B-B14F-4D97-AF65-F5344CB8AC3E}">
        <p14:creationId xmlns:p14="http://schemas.microsoft.com/office/powerpoint/2010/main" val="3010894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Ejemplo de implementación</a:t>
            </a:r>
            <a:endParaRPr lang="en-IN" sz="2000" b="1" i="1" dirty="0"/>
          </a:p>
        </p:txBody>
      </p:sp>
      <p:sp>
        <p:nvSpPr>
          <p:cNvPr id="8" name="Rectángulo 7"/>
          <p:cNvSpPr/>
          <p:nvPr/>
        </p:nvSpPr>
        <p:spPr>
          <a:xfrm>
            <a:off x="4587447" y="1924631"/>
            <a:ext cx="7356314" cy="4154984"/>
          </a:xfrm>
          <a:prstGeom prst="rect">
            <a:avLst/>
          </a:prstGeom>
        </p:spPr>
        <p:txBody>
          <a:bodyPr wrap="square">
            <a:spAutoFit/>
          </a:bodyPr>
          <a:lstStyle/>
          <a:p>
            <a:pPr marL="457200" indent="-457200">
              <a:buFont typeface="+mj-lt"/>
              <a:buAutoNum type="arabicParenR" startAt="2"/>
            </a:pPr>
            <a:r>
              <a:rPr lang="es-ES" sz="2400" dirty="0"/>
              <a:t>El taller cumple los requisitos de homologación.</a:t>
            </a:r>
          </a:p>
          <a:p>
            <a:pPr marL="457200" indent="-457200">
              <a:buFont typeface="+mj-lt"/>
              <a:buAutoNum type="arabicParenR" startAt="2"/>
            </a:pPr>
            <a:r>
              <a:rPr lang="es-ES" sz="2400" dirty="0"/>
              <a:t>LTR contacta con el Centro de Referencia (TC: Trust Center); este crea certificado electrónico.</a:t>
            </a:r>
          </a:p>
          <a:p>
            <a:pPr marL="457200" indent="-457200">
              <a:buFont typeface="+mj-lt"/>
              <a:buAutoNum type="arabicParenR" startAt="2"/>
            </a:pPr>
            <a:r>
              <a:rPr lang="es-ES" sz="2400" dirty="0"/>
              <a:t>Taller recibe certificado mediante enlace web.</a:t>
            </a:r>
          </a:p>
          <a:p>
            <a:pPr marL="914400" lvl="1" indent="-457200">
              <a:buFont typeface="+mj-lt"/>
              <a:buAutoNum type="alphaLcPeriod"/>
            </a:pPr>
            <a:r>
              <a:rPr lang="es-ES" sz="2400" dirty="0"/>
              <a:t>Abra el enlace web recibido de LTR en su ordenador.</a:t>
            </a:r>
          </a:p>
          <a:p>
            <a:pPr marL="914400" lvl="1" indent="-457200">
              <a:buFont typeface="+mj-lt"/>
              <a:buAutoNum type="alphaLcPeriod"/>
            </a:pPr>
            <a:r>
              <a:rPr lang="es-ES" sz="2400" dirty="0"/>
              <a:t>Escanee el código QR con su dispositivo móvil.</a:t>
            </a:r>
          </a:p>
          <a:p>
            <a:pPr marL="914400" lvl="1" indent="-457200">
              <a:buFont typeface="+mj-lt"/>
              <a:buAutoNum type="alphaLcPeriod"/>
            </a:pPr>
            <a:r>
              <a:rPr lang="es-ES" sz="2400" dirty="0"/>
              <a:t>Descargue la aplicación Digidentity</a:t>
            </a:r>
          </a:p>
          <a:p>
            <a:pPr marL="914400" lvl="1" indent="-457200">
              <a:buFont typeface="+mj-lt"/>
              <a:buAutoNum type="alphaLcPeriod"/>
            </a:pPr>
            <a:r>
              <a:rPr lang="es-ES" sz="2400" dirty="0"/>
              <a:t>Introduzca un código PIN de 5 dígitos.</a:t>
            </a:r>
          </a:p>
          <a:p>
            <a:pPr marL="914400" lvl="1" indent="-457200">
              <a:buFont typeface="+mj-lt"/>
              <a:buAutoNum type="alphaLcPeriod"/>
            </a:pPr>
            <a:r>
              <a:rPr lang="es-ES" sz="2400" dirty="0"/>
              <a:t>Confirme su código PIN de 5 dígitos.</a:t>
            </a:r>
          </a:p>
          <a:p>
            <a:pPr marL="914400" lvl="1" indent="-457200">
              <a:buFont typeface="+mj-lt"/>
              <a:buAutoNum type="alphaLcPeriod"/>
            </a:pPr>
            <a:r>
              <a:rPr lang="es-ES" sz="2400" dirty="0"/>
              <a:t>Su registro ya está completo.</a:t>
            </a:r>
          </a:p>
        </p:txBody>
      </p:sp>
      <p:pic>
        <p:nvPicPr>
          <p:cNvPr id="10" name="Marcador de contenido 9"/>
          <p:cNvPicPr>
            <a:picLocks noGrp="1" noChangeAspect="1"/>
          </p:cNvPicPr>
          <p:nvPr>
            <p:ph idx="1"/>
          </p:nvPr>
        </p:nvPicPr>
        <p:blipFill>
          <a:blip r:embed="rId4"/>
          <a:stretch>
            <a:fillRect/>
          </a:stretch>
        </p:blipFill>
        <p:spPr>
          <a:xfrm>
            <a:off x="1867105" y="1846263"/>
            <a:ext cx="1862792" cy="4022725"/>
          </a:xfrm>
          <a:prstGeom prst="rect">
            <a:avLst/>
          </a:prstGeom>
        </p:spPr>
      </p:pic>
      <p:pic>
        <p:nvPicPr>
          <p:cNvPr id="11" name="Imagen 10"/>
          <p:cNvPicPr>
            <a:picLocks noChangeAspect="1"/>
          </p:cNvPicPr>
          <p:nvPr/>
        </p:nvPicPr>
        <p:blipFill>
          <a:blip r:embed="rId5"/>
          <a:stretch>
            <a:fillRect/>
          </a:stretch>
        </p:blipFill>
        <p:spPr>
          <a:xfrm>
            <a:off x="10886859" y="99332"/>
            <a:ext cx="1157095" cy="458017"/>
          </a:xfrm>
          <a:prstGeom prst="rect">
            <a:avLst/>
          </a:prstGeom>
        </p:spPr>
      </p:pic>
      <p:pic>
        <p:nvPicPr>
          <p:cNvPr id="5" name="V2 sub esp ok">
            <a:hlinkClick r:id="" action="ppaction://media"/>
            <a:extLst>
              <a:ext uri="{FF2B5EF4-FFF2-40B4-BE49-F238E27FC236}">
                <a16:creationId xmlns:a16="http://schemas.microsoft.com/office/drawing/2014/main" id="{3A085A92-36BA-C6DA-FC71-EC4A1A157BB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59871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4"/>
            <a:ext cx="10058400" cy="1010974"/>
          </a:xfrm>
        </p:spPr>
        <p:txBody>
          <a:bodyPr>
            <a:normAutofit/>
          </a:bodyPr>
          <a:lstStyle/>
          <a:p>
            <a:r>
              <a:rPr lang="es-ES" dirty="0"/>
              <a:t>Quienes somos</a:t>
            </a:r>
            <a:br>
              <a:rPr lang="es-ES" dirty="0"/>
            </a:br>
            <a:endParaRPr lang="en-CA" sz="1800" i="1" dirty="0"/>
          </a:p>
        </p:txBody>
      </p:sp>
      <p:sp>
        <p:nvSpPr>
          <p:cNvPr id="3" name="Marcador de contenido 2"/>
          <p:cNvSpPr>
            <a:spLocks noGrp="1"/>
          </p:cNvSpPr>
          <p:nvPr>
            <p:ph idx="1"/>
          </p:nvPr>
        </p:nvSpPr>
        <p:spPr>
          <a:xfrm>
            <a:off x="984070" y="1828800"/>
            <a:ext cx="4450080" cy="4244340"/>
          </a:xfrm>
        </p:spPr>
        <p:txBody>
          <a:bodyPr>
            <a:normAutofit/>
          </a:bodyPr>
          <a:lstStyle/>
          <a:p>
            <a:r>
              <a:rPr lang="es-ES" dirty="0"/>
              <a:t>Somos un grupo de ingenieros ubicados en Murcia con experiencia y juventud puesta a disposición de nuestros futuros clientes con el fin de dar el mejor servicio posible al precio más ajustado del mercado. </a:t>
            </a:r>
          </a:p>
          <a:p>
            <a:r>
              <a:rPr lang="es-ES" dirty="0"/>
              <a:t>En nuestro énfasis por dar un servicio de calidad al cliente, cuidamos todos los detalles y aportamos toda nuestra experiencia junto con las últimas tecnologías.</a:t>
            </a:r>
          </a:p>
          <a:p>
            <a:endParaRPr lang="es-ES" dirty="0"/>
          </a:p>
        </p:txBody>
      </p:sp>
      <p:pic>
        <p:nvPicPr>
          <p:cNvPr id="4" name="Imagen 3"/>
          <p:cNvPicPr>
            <a:picLocks noChangeAspect="1"/>
          </p:cNvPicPr>
          <p:nvPr/>
        </p:nvPicPr>
        <p:blipFill>
          <a:blip r:embed="rId2"/>
          <a:stretch>
            <a:fillRect/>
          </a:stretch>
        </p:blipFill>
        <p:spPr>
          <a:xfrm>
            <a:off x="5697855" y="2075634"/>
            <a:ext cx="5457825" cy="2724150"/>
          </a:xfrm>
          <a:prstGeom prst="rect">
            <a:avLst/>
          </a:prstGeom>
        </p:spPr>
      </p:pic>
      <p:pic>
        <p:nvPicPr>
          <p:cNvPr id="5" name="Imagen 4"/>
          <p:cNvPicPr>
            <a:picLocks noChangeAspect="1"/>
          </p:cNvPicPr>
          <p:nvPr/>
        </p:nvPicPr>
        <p:blipFill>
          <a:blip r:embed="rId3"/>
          <a:stretch>
            <a:fillRect/>
          </a:stretch>
        </p:blipFill>
        <p:spPr>
          <a:xfrm>
            <a:off x="10886859" y="99332"/>
            <a:ext cx="1157095" cy="458017"/>
          </a:xfrm>
          <a:prstGeom prst="rect">
            <a:avLst/>
          </a:prstGeom>
        </p:spPr>
      </p:pic>
    </p:spTree>
    <p:extLst>
      <p:ext uri="{BB962C8B-B14F-4D97-AF65-F5344CB8AC3E}">
        <p14:creationId xmlns:p14="http://schemas.microsoft.com/office/powerpoint/2010/main" val="2220685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Ejemplo de implementación</a:t>
            </a:r>
            <a:endParaRPr lang="en-IN" sz="2000" b="1" i="1" dirty="0"/>
          </a:p>
        </p:txBody>
      </p:sp>
      <p:pic>
        <p:nvPicPr>
          <p:cNvPr id="7" name="Marcador de contenido 6"/>
          <p:cNvPicPr>
            <a:picLocks noGrp="1" noChangeAspect="1"/>
          </p:cNvPicPr>
          <p:nvPr>
            <p:ph idx="1"/>
          </p:nvPr>
        </p:nvPicPr>
        <p:blipFill>
          <a:blip r:embed="rId2"/>
          <a:stretch>
            <a:fillRect/>
          </a:stretch>
        </p:blipFill>
        <p:spPr>
          <a:xfrm>
            <a:off x="1097280" y="1912251"/>
            <a:ext cx="5561350" cy="4022725"/>
          </a:xfrm>
          <a:prstGeom prst="rect">
            <a:avLst/>
          </a:prstGeom>
        </p:spPr>
      </p:pic>
      <p:sp>
        <p:nvSpPr>
          <p:cNvPr id="8" name="Rectángulo 7"/>
          <p:cNvSpPr/>
          <p:nvPr/>
        </p:nvSpPr>
        <p:spPr>
          <a:xfrm>
            <a:off x="6887588" y="2309643"/>
            <a:ext cx="4613113" cy="2677656"/>
          </a:xfrm>
          <a:prstGeom prst="rect">
            <a:avLst/>
          </a:prstGeom>
        </p:spPr>
        <p:txBody>
          <a:bodyPr wrap="square">
            <a:spAutoFit/>
          </a:bodyPr>
          <a:lstStyle/>
          <a:p>
            <a:r>
              <a:rPr lang="es-ES" sz="2400" dirty="0"/>
              <a:t>Una vez que tenga una autorización SERMI, podrá acceder a la RMI relacionada con la seguridad en nombre de la OIE.</a:t>
            </a:r>
          </a:p>
          <a:p>
            <a:endParaRPr lang="es-ES" sz="2400" dirty="0"/>
          </a:p>
          <a:p>
            <a:pPr marL="285750" indent="-285750">
              <a:buFont typeface="Arial" panose="020B0604020202020204" pitchFamily="34" charset="0"/>
              <a:buChar char="•"/>
            </a:pPr>
            <a:r>
              <a:rPr lang="es-ES" sz="2400" dirty="0"/>
              <a:t>Ir al portal del fabricante del vehículo.</a:t>
            </a:r>
          </a:p>
        </p:txBody>
      </p:sp>
      <p:pic>
        <p:nvPicPr>
          <p:cNvPr id="5" name="Imagen 4"/>
          <p:cNvPicPr>
            <a:picLocks noChangeAspect="1"/>
          </p:cNvPicPr>
          <p:nvPr/>
        </p:nvPicPr>
        <p:blipFill>
          <a:blip r:embed="rId3"/>
          <a:stretch>
            <a:fillRect/>
          </a:stretch>
        </p:blipFill>
        <p:spPr>
          <a:xfrm>
            <a:off x="10886859" y="99332"/>
            <a:ext cx="1157095" cy="458017"/>
          </a:xfrm>
          <a:prstGeom prst="rect">
            <a:avLst/>
          </a:prstGeom>
        </p:spPr>
      </p:pic>
    </p:spTree>
    <p:extLst>
      <p:ext uri="{BB962C8B-B14F-4D97-AF65-F5344CB8AC3E}">
        <p14:creationId xmlns:p14="http://schemas.microsoft.com/office/powerpoint/2010/main" val="2045937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Ejemplo de implementación</a:t>
            </a:r>
            <a:endParaRPr lang="en-IN" sz="2000" b="1" i="1" dirty="0"/>
          </a:p>
        </p:txBody>
      </p:sp>
      <p:pic>
        <p:nvPicPr>
          <p:cNvPr id="4" name="Marcador de contenido 3"/>
          <p:cNvPicPr>
            <a:picLocks noGrp="1" noChangeAspect="1"/>
          </p:cNvPicPr>
          <p:nvPr>
            <p:ph idx="1"/>
          </p:nvPr>
        </p:nvPicPr>
        <p:blipFill>
          <a:blip r:embed="rId2"/>
          <a:stretch>
            <a:fillRect/>
          </a:stretch>
        </p:blipFill>
        <p:spPr>
          <a:xfrm>
            <a:off x="1197451" y="2010051"/>
            <a:ext cx="6560809" cy="3764670"/>
          </a:xfrm>
          <a:prstGeom prst="rect">
            <a:avLst/>
          </a:prstGeom>
        </p:spPr>
      </p:pic>
      <p:pic>
        <p:nvPicPr>
          <p:cNvPr id="6" name="Imagen 5"/>
          <p:cNvPicPr>
            <a:picLocks noChangeAspect="1"/>
          </p:cNvPicPr>
          <p:nvPr/>
        </p:nvPicPr>
        <p:blipFill>
          <a:blip r:embed="rId3"/>
          <a:stretch>
            <a:fillRect/>
          </a:stretch>
        </p:blipFill>
        <p:spPr>
          <a:xfrm>
            <a:off x="10886859" y="99332"/>
            <a:ext cx="1157095" cy="458017"/>
          </a:xfrm>
          <a:prstGeom prst="rect">
            <a:avLst/>
          </a:prstGeom>
        </p:spPr>
      </p:pic>
    </p:spTree>
    <p:extLst>
      <p:ext uri="{BB962C8B-B14F-4D97-AF65-F5344CB8AC3E}">
        <p14:creationId xmlns:p14="http://schemas.microsoft.com/office/powerpoint/2010/main" val="3573564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Ejemplo de implementación</a:t>
            </a:r>
            <a:endParaRPr lang="en-IN" sz="2000" b="1" i="1" dirty="0"/>
          </a:p>
        </p:txBody>
      </p:sp>
      <p:pic>
        <p:nvPicPr>
          <p:cNvPr id="5" name="Marcador de contenido 4"/>
          <p:cNvPicPr>
            <a:picLocks noGrp="1" noChangeAspect="1"/>
          </p:cNvPicPr>
          <p:nvPr>
            <p:ph idx="1"/>
          </p:nvPr>
        </p:nvPicPr>
        <p:blipFill>
          <a:blip r:embed="rId2"/>
          <a:stretch>
            <a:fillRect/>
          </a:stretch>
        </p:blipFill>
        <p:spPr>
          <a:xfrm>
            <a:off x="1236643" y="1883970"/>
            <a:ext cx="2199890" cy="4022725"/>
          </a:xfrm>
          <a:prstGeom prst="rect">
            <a:avLst/>
          </a:prstGeom>
        </p:spPr>
      </p:pic>
      <p:pic>
        <p:nvPicPr>
          <p:cNvPr id="6" name="Imagen 5"/>
          <p:cNvPicPr>
            <a:picLocks noChangeAspect="1"/>
          </p:cNvPicPr>
          <p:nvPr/>
        </p:nvPicPr>
        <p:blipFill>
          <a:blip r:embed="rId3"/>
          <a:stretch>
            <a:fillRect/>
          </a:stretch>
        </p:blipFill>
        <p:spPr>
          <a:xfrm>
            <a:off x="3668797" y="1883969"/>
            <a:ext cx="2109834" cy="4010657"/>
          </a:xfrm>
          <a:prstGeom prst="rect">
            <a:avLst/>
          </a:prstGeom>
        </p:spPr>
      </p:pic>
      <p:sp>
        <p:nvSpPr>
          <p:cNvPr id="7" name="Rectángulo 6"/>
          <p:cNvSpPr/>
          <p:nvPr/>
        </p:nvSpPr>
        <p:spPr>
          <a:xfrm>
            <a:off x="6897015" y="1904286"/>
            <a:ext cx="4000371" cy="4154984"/>
          </a:xfrm>
          <a:prstGeom prst="rect">
            <a:avLst/>
          </a:prstGeom>
        </p:spPr>
        <p:txBody>
          <a:bodyPr wrap="square">
            <a:spAutoFit/>
          </a:bodyPr>
          <a:lstStyle/>
          <a:p>
            <a:pPr marL="342900" indent="-342900">
              <a:buFont typeface="Arial" panose="020B0604020202020204" pitchFamily="34" charset="0"/>
              <a:buChar char="•"/>
            </a:pPr>
            <a:r>
              <a:rPr lang="es-ES" sz="2400" dirty="0"/>
              <a:t>Abra la aplicación.</a:t>
            </a:r>
          </a:p>
          <a:p>
            <a:pPr marL="342900" indent="-342900">
              <a:buFont typeface="Arial" panose="020B0604020202020204" pitchFamily="34" charset="0"/>
              <a:buChar char="•"/>
            </a:pPr>
            <a:r>
              <a:rPr lang="es-ES" sz="2400" dirty="0"/>
              <a:t>Escanea el código QR.</a:t>
            </a:r>
          </a:p>
          <a:p>
            <a:pPr marL="342900" indent="-342900">
              <a:buFont typeface="Arial" panose="020B0604020202020204" pitchFamily="34" charset="0"/>
              <a:buChar char="•"/>
            </a:pPr>
            <a:r>
              <a:rPr lang="es-ES" sz="2400" dirty="0"/>
              <a:t>Introduzca su PIN de 5 dígitos</a:t>
            </a:r>
          </a:p>
          <a:p>
            <a:pPr marL="342900" indent="-342900">
              <a:buFont typeface="Arial" panose="020B0604020202020204" pitchFamily="34" charset="0"/>
              <a:buChar char="•"/>
            </a:pPr>
            <a:r>
              <a:rPr lang="es-ES" sz="2400" dirty="0"/>
              <a:t>Seleccione "iniciar sesión". </a:t>
            </a:r>
          </a:p>
          <a:p>
            <a:pPr marL="342900" indent="-342900">
              <a:buFont typeface="Arial" panose="020B0604020202020204" pitchFamily="34" charset="0"/>
              <a:buChar char="•"/>
            </a:pPr>
            <a:r>
              <a:rPr lang="es-ES" sz="2400" dirty="0"/>
              <a:t>Si tiene varias autorizaciones activas, la aplicación le pedirá que seleccione en nombre de qué IOE desea iniciar sesión.</a:t>
            </a:r>
          </a:p>
        </p:txBody>
      </p:sp>
      <p:pic>
        <p:nvPicPr>
          <p:cNvPr id="8" name="Imagen 7"/>
          <p:cNvPicPr>
            <a:picLocks noChangeAspect="1"/>
          </p:cNvPicPr>
          <p:nvPr/>
        </p:nvPicPr>
        <p:blipFill>
          <a:blip r:embed="rId4"/>
          <a:stretch>
            <a:fillRect/>
          </a:stretch>
        </p:blipFill>
        <p:spPr>
          <a:xfrm>
            <a:off x="10886859" y="99332"/>
            <a:ext cx="1157095" cy="458017"/>
          </a:xfrm>
          <a:prstGeom prst="rect">
            <a:avLst/>
          </a:prstGeom>
        </p:spPr>
      </p:pic>
    </p:spTree>
    <p:extLst>
      <p:ext uri="{BB962C8B-B14F-4D97-AF65-F5344CB8AC3E}">
        <p14:creationId xmlns:p14="http://schemas.microsoft.com/office/powerpoint/2010/main" val="1801611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4"/>
          <a:stretch>
            <a:fillRect/>
          </a:stretch>
        </p:blipFill>
        <p:spPr>
          <a:xfrm>
            <a:off x="10886859" y="99332"/>
            <a:ext cx="1157095" cy="458017"/>
          </a:xfrm>
          <a:prstGeom prst="rect">
            <a:avLst/>
          </a:prstGeom>
        </p:spPr>
      </p:pic>
      <p:pic>
        <p:nvPicPr>
          <p:cNvPr id="4" name="V1 sub esp ok">
            <a:hlinkClick r:id="" action="ppaction://media"/>
            <a:extLst>
              <a:ext uri="{FF2B5EF4-FFF2-40B4-BE49-F238E27FC236}">
                <a16:creationId xmlns:a16="http://schemas.microsoft.com/office/drawing/2014/main" id="{A84CC5F3-0C25-E0BB-5411-A7AD30C701E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5889"/>
            <a:ext cx="12192000" cy="6774557"/>
          </a:xfrm>
        </p:spPr>
      </p:pic>
    </p:spTree>
    <p:extLst>
      <p:ext uri="{BB962C8B-B14F-4D97-AF65-F5344CB8AC3E}">
        <p14:creationId xmlns:p14="http://schemas.microsoft.com/office/powerpoint/2010/main" val="342080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Ejemplo de implementación RSS</a:t>
            </a:r>
            <a:endParaRPr lang="en-IN" sz="2000" b="1" i="1" dirty="0"/>
          </a:p>
        </p:txBody>
      </p:sp>
      <p:pic>
        <p:nvPicPr>
          <p:cNvPr id="8" name="Imagen 7"/>
          <p:cNvPicPr>
            <a:picLocks noChangeAspect="1"/>
          </p:cNvPicPr>
          <p:nvPr/>
        </p:nvPicPr>
        <p:blipFill>
          <a:blip r:embed="rId2"/>
          <a:stretch>
            <a:fillRect/>
          </a:stretch>
        </p:blipFill>
        <p:spPr>
          <a:xfrm>
            <a:off x="10886859" y="99332"/>
            <a:ext cx="1157095" cy="458017"/>
          </a:xfrm>
          <a:prstGeom prst="rect">
            <a:avLst/>
          </a:prstGeom>
        </p:spPr>
      </p:pic>
      <p:sp>
        <p:nvSpPr>
          <p:cNvPr id="4" name="Marcador de contenido 3">
            <a:extLst>
              <a:ext uri="{FF2B5EF4-FFF2-40B4-BE49-F238E27FC236}">
                <a16:creationId xmlns:a16="http://schemas.microsoft.com/office/drawing/2014/main" id="{A269DC44-023D-6E71-BD0E-EB6B1EA162BF}"/>
              </a:ext>
            </a:extLst>
          </p:cNvPr>
          <p:cNvSpPr>
            <a:spLocks noGrp="1"/>
          </p:cNvSpPr>
          <p:nvPr>
            <p:ph idx="1"/>
          </p:nvPr>
        </p:nvSpPr>
        <p:spPr>
          <a:xfrm>
            <a:off x="1097280" y="1845734"/>
            <a:ext cx="10058400" cy="680183"/>
          </a:xfrm>
        </p:spPr>
        <p:txBody>
          <a:bodyPr/>
          <a:lstStyle/>
          <a:p>
            <a:r>
              <a:rPr lang="es-ES" dirty="0"/>
              <a:t>Los RSS NO pueden acceder de forma directa a la información de reparación y mantenimiento. Es necesario que un taller autorizado les comparta de forma temporal su autorización.</a:t>
            </a:r>
          </a:p>
          <a:p>
            <a:endParaRPr lang="es-ES" dirty="0"/>
          </a:p>
          <a:p>
            <a:pPr marL="0" indent="0">
              <a:buNone/>
            </a:pPr>
            <a:endParaRPr lang="es-ES" dirty="0"/>
          </a:p>
        </p:txBody>
      </p:sp>
    </p:spTree>
    <p:extLst>
      <p:ext uri="{BB962C8B-B14F-4D97-AF65-F5344CB8AC3E}">
        <p14:creationId xmlns:p14="http://schemas.microsoft.com/office/powerpoint/2010/main" val="3250163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endParaRPr lang="en-IN" sz="2000" b="1" i="1" dirty="0"/>
          </a:p>
        </p:txBody>
      </p:sp>
      <p:pic>
        <p:nvPicPr>
          <p:cNvPr id="8" name="Imagen 7"/>
          <p:cNvPicPr>
            <a:picLocks noChangeAspect="1"/>
          </p:cNvPicPr>
          <p:nvPr/>
        </p:nvPicPr>
        <p:blipFill>
          <a:blip r:embed="rId4"/>
          <a:stretch>
            <a:fillRect/>
          </a:stretch>
        </p:blipFill>
        <p:spPr>
          <a:xfrm>
            <a:off x="10886859" y="99332"/>
            <a:ext cx="1157095" cy="458017"/>
          </a:xfrm>
          <a:prstGeom prst="rect">
            <a:avLst/>
          </a:prstGeom>
        </p:spPr>
      </p:pic>
      <p:pic>
        <p:nvPicPr>
          <p:cNvPr id="5" name="V3 sub esp ok">
            <a:hlinkClick r:id="" action="ppaction://media"/>
            <a:extLst>
              <a:ext uri="{FF2B5EF4-FFF2-40B4-BE49-F238E27FC236}">
                <a16:creationId xmlns:a16="http://schemas.microsoft.com/office/drawing/2014/main" id="{ED717DBA-5E3C-74D2-3D7A-480008CF7CA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302" cy="6858000"/>
          </a:xfrm>
        </p:spPr>
      </p:pic>
    </p:spTree>
    <p:extLst>
      <p:ext uri="{BB962C8B-B14F-4D97-AF65-F5344CB8AC3E}">
        <p14:creationId xmlns:p14="http://schemas.microsoft.com/office/powerpoint/2010/main" val="41448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5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TARIFAS SERMI</a:t>
            </a:r>
            <a:endParaRPr lang="en-IN" sz="2000" b="1" i="1" dirty="0"/>
          </a:p>
        </p:txBody>
      </p:sp>
      <p:pic>
        <p:nvPicPr>
          <p:cNvPr id="8" name="Imagen 7"/>
          <p:cNvPicPr>
            <a:picLocks noChangeAspect="1"/>
          </p:cNvPicPr>
          <p:nvPr/>
        </p:nvPicPr>
        <p:blipFill>
          <a:blip r:embed="rId2"/>
          <a:stretch>
            <a:fillRect/>
          </a:stretch>
        </p:blipFill>
        <p:spPr>
          <a:xfrm>
            <a:off x="10886859" y="99332"/>
            <a:ext cx="1157095" cy="458017"/>
          </a:xfrm>
          <a:prstGeom prst="rect">
            <a:avLst/>
          </a:prstGeom>
        </p:spPr>
      </p:pic>
      <p:pic>
        <p:nvPicPr>
          <p:cNvPr id="4" name="Imagen 3">
            <a:extLst>
              <a:ext uri="{FF2B5EF4-FFF2-40B4-BE49-F238E27FC236}">
                <a16:creationId xmlns:a16="http://schemas.microsoft.com/office/drawing/2014/main" id="{D61C1B8F-EBAC-F16B-9AF7-966E29A73898}"/>
              </a:ext>
            </a:extLst>
          </p:cNvPr>
          <p:cNvPicPr>
            <a:picLocks noChangeAspect="1"/>
          </p:cNvPicPr>
          <p:nvPr/>
        </p:nvPicPr>
        <p:blipFill>
          <a:blip r:embed="rId3"/>
          <a:stretch>
            <a:fillRect/>
          </a:stretch>
        </p:blipFill>
        <p:spPr>
          <a:xfrm>
            <a:off x="1646952" y="1805759"/>
            <a:ext cx="9132681" cy="4447594"/>
          </a:xfrm>
          <a:prstGeom prst="rect">
            <a:avLst/>
          </a:prstGeom>
        </p:spPr>
      </p:pic>
    </p:spTree>
    <p:extLst>
      <p:ext uri="{BB962C8B-B14F-4D97-AF65-F5344CB8AC3E}">
        <p14:creationId xmlns:p14="http://schemas.microsoft.com/office/powerpoint/2010/main" val="2731169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1540" y="99332"/>
            <a:ext cx="10149840" cy="1617618"/>
          </a:xfrm>
        </p:spPr>
        <p:txBody>
          <a:bodyPr>
            <a:normAutofit fontScale="90000"/>
          </a:bodyPr>
          <a:lstStyle/>
          <a:p>
            <a:br>
              <a:rPr lang="es-ES" dirty="0"/>
            </a:br>
            <a:br>
              <a:rPr lang="es-ES" dirty="0"/>
            </a:br>
            <a:br>
              <a:rPr lang="es-ES" dirty="0"/>
            </a:br>
            <a:r>
              <a:rPr lang="es-ES" dirty="0"/>
              <a:t>Acreditaciones</a:t>
            </a:r>
            <a:br>
              <a:rPr lang="es-ES" dirty="0"/>
            </a:br>
            <a:br>
              <a:rPr lang="es-ES" dirty="0"/>
            </a:br>
            <a:endParaRPr lang="es-ES" dirty="0"/>
          </a:p>
        </p:txBody>
      </p:sp>
      <p:sp>
        <p:nvSpPr>
          <p:cNvPr id="3" name="Marcador de contenido 2"/>
          <p:cNvSpPr>
            <a:spLocks noGrp="1"/>
          </p:cNvSpPr>
          <p:nvPr>
            <p:ph idx="1"/>
          </p:nvPr>
        </p:nvSpPr>
        <p:spPr>
          <a:xfrm>
            <a:off x="398583" y="1828800"/>
            <a:ext cx="4728753" cy="4040294"/>
          </a:xfrm>
        </p:spPr>
        <p:txBody>
          <a:bodyPr>
            <a:normAutofit/>
          </a:bodyPr>
          <a:lstStyle/>
          <a:p>
            <a:r>
              <a:rPr lang="es-ES" dirty="0"/>
              <a:t>LTR está acreditada por la norma de referencia UNE-EN ISO/IEC 17020:2012 para llevar a cabo reformas de importancia en vehículos así como homologaciones individuales de vehículos completados según RD 750/2010.</a:t>
            </a:r>
          </a:p>
          <a:p>
            <a:r>
              <a:rPr lang="es-ES" dirty="0"/>
              <a:t>Por otra parte, disponemos una gran variedad de ensayos acreditados según UNE-EN-ISO/IEC 17025:2017.</a:t>
            </a:r>
          </a:p>
        </p:txBody>
      </p:sp>
      <p:pic>
        <p:nvPicPr>
          <p:cNvPr id="5" name="Imagen 4"/>
          <p:cNvPicPr>
            <a:picLocks noChangeAspect="1"/>
          </p:cNvPicPr>
          <p:nvPr/>
        </p:nvPicPr>
        <p:blipFill>
          <a:blip r:embed="rId2"/>
          <a:stretch>
            <a:fillRect/>
          </a:stretch>
        </p:blipFill>
        <p:spPr>
          <a:xfrm>
            <a:off x="10886859" y="99332"/>
            <a:ext cx="1157095" cy="458017"/>
          </a:xfrm>
          <a:prstGeom prst="rect">
            <a:avLst/>
          </a:prstGeom>
        </p:spPr>
      </p:pic>
      <p:pic>
        <p:nvPicPr>
          <p:cNvPr id="6" name="Imagen 5"/>
          <p:cNvPicPr>
            <a:picLocks noChangeAspect="1"/>
          </p:cNvPicPr>
          <p:nvPr/>
        </p:nvPicPr>
        <p:blipFill>
          <a:blip r:embed="rId3"/>
          <a:stretch>
            <a:fillRect/>
          </a:stretch>
        </p:blipFill>
        <p:spPr>
          <a:xfrm>
            <a:off x="5461444" y="1828800"/>
            <a:ext cx="3043975" cy="4302034"/>
          </a:xfrm>
          <a:prstGeom prst="rect">
            <a:avLst/>
          </a:prstGeom>
        </p:spPr>
      </p:pic>
      <p:pic>
        <p:nvPicPr>
          <p:cNvPr id="7" name="Imagen 6"/>
          <p:cNvPicPr>
            <a:picLocks noChangeAspect="1"/>
          </p:cNvPicPr>
          <p:nvPr/>
        </p:nvPicPr>
        <p:blipFill>
          <a:blip r:embed="rId4"/>
          <a:stretch>
            <a:fillRect/>
          </a:stretch>
        </p:blipFill>
        <p:spPr>
          <a:xfrm>
            <a:off x="8848237" y="1833488"/>
            <a:ext cx="3044322" cy="4297346"/>
          </a:xfrm>
          <a:prstGeom prst="rect">
            <a:avLst/>
          </a:prstGeom>
        </p:spPr>
      </p:pic>
    </p:spTree>
    <p:extLst>
      <p:ext uri="{BB962C8B-B14F-4D97-AF65-F5344CB8AC3E}">
        <p14:creationId xmlns:p14="http://schemas.microsoft.com/office/powerpoint/2010/main" val="3392901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4"/>
            <a:ext cx="10058400" cy="1397342"/>
          </a:xfrm>
        </p:spPr>
        <p:txBody>
          <a:bodyPr/>
          <a:lstStyle/>
          <a:p>
            <a:r>
              <a:rPr lang="es-ES" dirty="0"/>
              <a:t>Centro de formación en ITV.</a:t>
            </a:r>
            <a:br>
              <a:rPr lang="es-ES" dirty="0"/>
            </a:br>
            <a:endParaRPr lang="en-IE" dirty="0"/>
          </a:p>
        </p:txBody>
      </p:sp>
      <p:sp>
        <p:nvSpPr>
          <p:cNvPr id="3" name="Marcador de contenido 2"/>
          <p:cNvSpPr>
            <a:spLocks noGrp="1"/>
          </p:cNvSpPr>
          <p:nvPr>
            <p:ph idx="1"/>
          </p:nvPr>
        </p:nvSpPr>
        <p:spPr>
          <a:xfrm>
            <a:off x="1097280" y="1845734"/>
            <a:ext cx="10328365" cy="4023360"/>
          </a:xfrm>
        </p:spPr>
        <p:txBody>
          <a:bodyPr/>
          <a:lstStyle/>
          <a:p>
            <a:r>
              <a:rPr lang="es-ES" dirty="0"/>
              <a:t>En 2017, Laboratorio Técnico de Reformas S.L. fue nombrado como el primer centro de formación oficial en la Región de Murcia (España) para la formación de los inspectores de ITV. De forma periódica se realizan cursos para la formación de nuevos inspectores.</a:t>
            </a:r>
          </a:p>
        </p:txBody>
      </p:sp>
      <p:pic>
        <p:nvPicPr>
          <p:cNvPr id="4" name="Imagen 3"/>
          <p:cNvPicPr>
            <a:picLocks noChangeAspect="1"/>
          </p:cNvPicPr>
          <p:nvPr/>
        </p:nvPicPr>
        <p:blipFill>
          <a:blip r:embed="rId2"/>
          <a:stretch>
            <a:fillRect/>
          </a:stretch>
        </p:blipFill>
        <p:spPr>
          <a:xfrm>
            <a:off x="3094469" y="2876389"/>
            <a:ext cx="6003062" cy="2636528"/>
          </a:xfrm>
          <a:prstGeom prst="rect">
            <a:avLst/>
          </a:prstGeom>
        </p:spPr>
      </p:pic>
    </p:spTree>
    <p:extLst>
      <p:ext uri="{BB962C8B-B14F-4D97-AF65-F5344CB8AC3E}">
        <p14:creationId xmlns:p14="http://schemas.microsoft.com/office/powerpoint/2010/main" val="624462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4"/>
            <a:ext cx="10058400" cy="1159020"/>
          </a:xfrm>
        </p:spPr>
        <p:txBody>
          <a:bodyPr>
            <a:normAutofit fontScale="90000"/>
          </a:bodyPr>
          <a:lstStyle/>
          <a:p>
            <a:r>
              <a:rPr lang="es-ES" dirty="0"/>
              <a:t>Reformas según RD 866/2010</a:t>
            </a:r>
            <a:br>
              <a:rPr lang="es-ES" dirty="0"/>
            </a:br>
            <a:endParaRPr lang="en-IE" i="1" dirty="0"/>
          </a:p>
        </p:txBody>
      </p:sp>
      <p:sp>
        <p:nvSpPr>
          <p:cNvPr id="3" name="Marcador de contenido 2"/>
          <p:cNvSpPr>
            <a:spLocks noGrp="1"/>
          </p:cNvSpPr>
          <p:nvPr>
            <p:ph idx="1"/>
          </p:nvPr>
        </p:nvSpPr>
        <p:spPr>
          <a:xfrm>
            <a:off x="174171" y="1833191"/>
            <a:ext cx="4580709" cy="4023360"/>
          </a:xfrm>
        </p:spPr>
        <p:txBody>
          <a:bodyPr>
            <a:normAutofit/>
          </a:bodyPr>
          <a:lstStyle/>
          <a:p>
            <a:r>
              <a:rPr lang="es-ES" b="1" dirty="0"/>
              <a:t>Comprobación actos reglamentarios afectados por una reforma en un vehículo:</a:t>
            </a:r>
          </a:p>
          <a:p>
            <a:pPr marL="0" indent="0">
              <a:buNone/>
            </a:pPr>
            <a:r>
              <a:rPr lang="es-ES" b="1" dirty="0"/>
              <a:t>Vehículos industriales.</a:t>
            </a:r>
          </a:p>
          <a:p>
            <a:pPr marL="0" indent="0">
              <a:buNone/>
            </a:pPr>
            <a:r>
              <a:rPr lang="es-ES" dirty="0"/>
              <a:t>Sustitución de carrocerías, instalación de accesorios como equipos de frío, isotermizados o plataformas elevadoras.</a:t>
            </a:r>
            <a:endParaRPr lang="es-ES" b="1" dirty="0"/>
          </a:p>
          <a:p>
            <a:pPr marL="0" indent="0">
              <a:buNone/>
            </a:pPr>
            <a:r>
              <a:rPr lang="es-ES" b="1" dirty="0"/>
              <a:t>Turismos, autobuses y motocicletas.</a:t>
            </a:r>
          </a:p>
          <a:p>
            <a:pPr marL="0" indent="0">
              <a:buNone/>
            </a:pPr>
            <a:r>
              <a:rPr lang="es-ES" dirty="0"/>
              <a:t>Modificación de la carrocería, suspensión, frenos o acondicionamiento interior del vehículo, así como instalación de accesorios.</a:t>
            </a:r>
          </a:p>
        </p:txBody>
      </p:sp>
      <p:pic>
        <p:nvPicPr>
          <p:cNvPr id="5" name="Imagen 4"/>
          <p:cNvPicPr>
            <a:picLocks noChangeAspect="1"/>
          </p:cNvPicPr>
          <p:nvPr/>
        </p:nvPicPr>
        <p:blipFill>
          <a:blip r:embed="rId2"/>
          <a:stretch>
            <a:fillRect/>
          </a:stretch>
        </p:blipFill>
        <p:spPr>
          <a:xfrm>
            <a:off x="10886859" y="99332"/>
            <a:ext cx="1157095" cy="458017"/>
          </a:xfrm>
          <a:prstGeom prst="rect">
            <a:avLst/>
          </a:prstGeom>
        </p:spPr>
      </p:pic>
      <p:pic>
        <p:nvPicPr>
          <p:cNvPr id="6" name="Imagen 5"/>
          <p:cNvPicPr>
            <a:picLocks noChangeAspect="1"/>
          </p:cNvPicPr>
          <p:nvPr/>
        </p:nvPicPr>
        <p:blipFill>
          <a:blip r:embed="rId3"/>
          <a:stretch>
            <a:fillRect/>
          </a:stretch>
        </p:blipFill>
        <p:spPr>
          <a:xfrm>
            <a:off x="8829453" y="2012823"/>
            <a:ext cx="3109998" cy="3023977"/>
          </a:xfrm>
          <a:prstGeom prst="rect">
            <a:avLst/>
          </a:prstGeom>
        </p:spPr>
      </p:pic>
      <p:pic>
        <p:nvPicPr>
          <p:cNvPr id="7" name="Imagen 6"/>
          <p:cNvPicPr>
            <a:picLocks noChangeAspect="1"/>
          </p:cNvPicPr>
          <p:nvPr/>
        </p:nvPicPr>
        <p:blipFill>
          <a:blip r:embed="rId4"/>
          <a:stretch>
            <a:fillRect/>
          </a:stretch>
        </p:blipFill>
        <p:spPr>
          <a:xfrm>
            <a:off x="5169759" y="2012823"/>
            <a:ext cx="3619084" cy="3023977"/>
          </a:xfrm>
          <a:prstGeom prst="rect">
            <a:avLst/>
          </a:prstGeom>
        </p:spPr>
      </p:pic>
    </p:spTree>
    <p:extLst>
      <p:ext uri="{BB962C8B-B14F-4D97-AF65-F5344CB8AC3E}">
        <p14:creationId xmlns:p14="http://schemas.microsoft.com/office/powerpoint/2010/main" val="3154099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3"/>
            <a:ext cx="10058400" cy="1420277"/>
          </a:xfrm>
        </p:spPr>
        <p:txBody>
          <a:bodyPr>
            <a:normAutofit/>
          </a:bodyPr>
          <a:lstStyle/>
          <a:p>
            <a:r>
              <a:rPr lang="es-ES" dirty="0"/>
              <a:t>Homologaciones individuales según RD 750/2010</a:t>
            </a:r>
            <a:endParaRPr lang="en-IN" dirty="0"/>
          </a:p>
        </p:txBody>
      </p:sp>
      <p:sp>
        <p:nvSpPr>
          <p:cNvPr id="3" name="Marcador de contenido 2"/>
          <p:cNvSpPr>
            <a:spLocks noGrp="1"/>
          </p:cNvSpPr>
          <p:nvPr>
            <p:ph idx="1"/>
          </p:nvPr>
        </p:nvSpPr>
        <p:spPr>
          <a:xfrm>
            <a:off x="1097280" y="1838114"/>
            <a:ext cx="5590903" cy="4023360"/>
          </a:xfrm>
        </p:spPr>
        <p:txBody>
          <a:bodyPr>
            <a:normAutofit fontScale="92500" lnSpcReduction="20000"/>
          </a:bodyPr>
          <a:lstStyle/>
          <a:p>
            <a:r>
              <a:rPr lang="es-ES" b="1" dirty="0"/>
              <a:t>Comprobación actos reglamentarios afectados por un completado de 2ª fase:</a:t>
            </a:r>
          </a:p>
          <a:p>
            <a:endParaRPr lang="es-ES" sz="1300" i="1" dirty="0"/>
          </a:p>
          <a:p>
            <a:pPr marL="457200" indent="-457200">
              <a:buFont typeface="+mj-lt"/>
              <a:buAutoNum type="arabicPeriod"/>
            </a:pPr>
            <a:r>
              <a:rPr lang="es-ES" dirty="0"/>
              <a:t>Placa de matrícula.</a:t>
            </a:r>
            <a:endParaRPr lang="en-IN" sz="1400" i="1" dirty="0"/>
          </a:p>
          <a:p>
            <a:pPr marL="457200" indent="-457200">
              <a:buFont typeface="+mj-lt"/>
              <a:buAutoNum type="arabicPeriod"/>
            </a:pPr>
            <a:r>
              <a:rPr lang="es-ES" dirty="0"/>
              <a:t>Protección trasera. </a:t>
            </a:r>
            <a:endParaRPr lang="en-IN" sz="1500" dirty="0"/>
          </a:p>
          <a:p>
            <a:pPr marL="457200" indent="-457200">
              <a:buFont typeface="+mj-lt"/>
              <a:buAutoNum type="arabicPeriod"/>
            </a:pPr>
            <a:r>
              <a:rPr lang="es-ES" dirty="0" err="1"/>
              <a:t>Antiproyección</a:t>
            </a:r>
            <a:r>
              <a:rPr lang="es-ES" dirty="0"/>
              <a:t>. </a:t>
            </a:r>
            <a:endParaRPr lang="en-IN" sz="1500" i="1" dirty="0"/>
          </a:p>
          <a:p>
            <a:pPr marL="457200" indent="-457200">
              <a:buFont typeface="+mj-lt"/>
              <a:buAutoNum type="arabicPeriod"/>
            </a:pPr>
            <a:r>
              <a:rPr lang="es-ES" dirty="0"/>
              <a:t>Dispositivos de alumbrado y señalización. </a:t>
            </a:r>
          </a:p>
          <a:p>
            <a:pPr marL="457200" indent="-457200">
              <a:buFont typeface="+mj-lt"/>
              <a:buAutoNum type="arabicPeriod"/>
            </a:pPr>
            <a:r>
              <a:rPr lang="es-ES" dirty="0"/>
              <a:t>Masas y dimensiones. </a:t>
            </a:r>
          </a:p>
          <a:p>
            <a:pPr marL="457200" indent="-457200">
              <a:buFont typeface="+mj-lt"/>
              <a:buAutoNum type="arabicPeriod"/>
            </a:pPr>
            <a:r>
              <a:rPr lang="es-ES" dirty="0"/>
              <a:t>Protección lateral. </a:t>
            </a:r>
            <a:endParaRPr lang="en-IN" sz="1500" i="1" dirty="0"/>
          </a:p>
          <a:p>
            <a:pPr marL="0" indent="0">
              <a:buNone/>
            </a:pPr>
            <a:r>
              <a:rPr lang="es-ES" b="1" dirty="0"/>
              <a:t>Todos </a:t>
            </a:r>
            <a:r>
              <a:rPr lang="es-ES" dirty="0"/>
              <a:t>los ensayos para asegurar el cumplimiento de estos actos reglamentarios está acreditados según ISO 17025:2017.</a:t>
            </a:r>
          </a:p>
          <a:p>
            <a:pPr marL="0" indent="0">
              <a:buNone/>
            </a:pPr>
            <a:endParaRPr lang="en-IN" b="1" i="1" dirty="0"/>
          </a:p>
        </p:txBody>
      </p:sp>
      <p:pic>
        <p:nvPicPr>
          <p:cNvPr id="4" name="Imagen 3"/>
          <p:cNvPicPr>
            <a:picLocks noChangeAspect="1"/>
          </p:cNvPicPr>
          <p:nvPr/>
        </p:nvPicPr>
        <p:blipFill>
          <a:blip r:embed="rId2"/>
          <a:stretch>
            <a:fillRect/>
          </a:stretch>
        </p:blipFill>
        <p:spPr>
          <a:xfrm>
            <a:off x="7097486" y="1969904"/>
            <a:ext cx="4712026" cy="3515406"/>
          </a:xfrm>
          <a:prstGeom prst="rect">
            <a:avLst/>
          </a:prstGeom>
        </p:spPr>
      </p:pic>
      <p:pic>
        <p:nvPicPr>
          <p:cNvPr id="5" name="Imagen 4"/>
          <p:cNvPicPr>
            <a:picLocks noChangeAspect="1"/>
          </p:cNvPicPr>
          <p:nvPr/>
        </p:nvPicPr>
        <p:blipFill>
          <a:blip r:embed="rId3"/>
          <a:stretch>
            <a:fillRect/>
          </a:stretch>
        </p:blipFill>
        <p:spPr>
          <a:xfrm>
            <a:off x="10886859" y="99332"/>
            <a:ext cx="1157095" cy="458017"/>
          </a:xfrm>
          <a:prstGeom prst="rect">
            <a:avLst/>
          </a:prstGeom>
        </p:spPr>
      </p:pic>
    </p:spTree>
    <p:extLst>
      <p:ext uri="{BB962C8B-B14F-4D97-AF65-F5344CB8AC3E}">
        <p14:creationId xmlns:p14="http://schemas.microsoft.com/office/powerpoint/2010/main" val="3107820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4"/>
            <a:ext cx="10058400" cy="923888"/>
          </a:xfrm>
        </p:spPr>
        <p:txBody>
          <a:bodyPr>
            <a:normAutofit fontScale="90000"/>
          </a:bodyPr>
          <a:lstStyle/>
          <a:p>
            <a:r>
              <a:rPr lang="es-ES" dirty="0"/>
              <a:t>Ensayos según ISO 17025:2017</a:t>
            </a:r>
            <a:br>
              <a:rPr lang="es-ES" dirty="0"/>
            </a:br>
            <a:r>
              <a:rPr lang="en-IN" sz="2000" i="1" dirty="0"/>
              <a:t>(Tests according to ISO 17025:2017)</a:t>
            </a:r>
          </a:p>
        </p:txBody>
      </p:sp>
      <p:sp>
        <p:nvSpPr>
          <p:cNvPr id="3" name="Marcador de contenido 2"/>
          <p:cNvSpPr>
            <a:spLocks noGrp="1"/>
          </p:cNvSpPr>
          <p:nvPr>
            <p:ph idx="1"/>
          </p:nvPr>
        </p:nvSpPr>
        <p:spPr>
          <a:xfrm>
            <a:off x="496389" y="1845733"/>
            <a:ext cx="5486400" cy="2617625"/>
          </a:xfrm>
        </p:spPr>
        <p:txBody>
          <a:bodyPr/>
          <a:lstStyle/>
          <a:p>
            <a:pPr marL="457200" indent="-457200">
              <a:buFont typeface="+mj-lt"/>
              <a:buAutoNum type="arabicPeriod"/>
            </a:pPr>
            <a:r>
              <a:rPr lang="es-ES" b="1" dirty="0"/>
              <a:t>Ensayo virtual dispositivo de protección trasera</a:t>
            </a:r>
            <a:r>
              <a:rPr lang="es-ES" dirty="0"/>
              <a:t>.</a:t>
            </a:r>
          </a:p>
          <a:p>
            <a:pPr marL="457200" indent="-457200">
              <a:buFont typeface="+mj-lt"/>
              <a:buAutoNum type="arabicPeriod"/>
            </a:pPr>
            <a:r>
              <a:rPr lang="es-ES" b="1" dirty="0"/>
              <a:t>Ensayo de frenado Reglamento UN nº 13, 13H y 78.</a:t>
            </a:r>
          </a:p>
          <a:p>
            <a:pPr marL="457200" indent="-457200">
              <a:buFont typeface="+mj-lt"/>
              <a:buAutoNum type="arabicPeriod"/>
            </a:pPr>
            <a:r>
              <a:rPr lang="es-ES" b="1" dirty="0"/>
              <a:t>Ensayo de dirección Reglamento UN nº79.</a:t>
            </a:r>
          </a:p>
          <a:p>
            <a:pPr marL="457200" indent="-457200">
              <a:buFont typeface="+mj-lt"/>
              <a:buAutoNum type="arabicPeriod"/>
            </a:pPr>
            <a:r>
              <a:rPr lang="es-ES" b="1" dirty="0"/>
              <a:t>Ensayo dispositivos de visión indirecta UN nº46.</a:t>
            </a:r>
          </a:p>
          <a:p>
            <a:pPr marL="0" indent="0">
              <a:buNone/>
            </a:pPr>
            <a:endParaRPr lang="es-ES" b="1" dirty="0"/>
          </a:p>
          <a:p>
            <a:pPr marL="457200" indent="-457200">
              <a:buFont typeface="+mj-lt"/>
              <a:buAutoNum type="arabicPeriod"/>
            </a:pPr>
            <a:endParaRPr lang="es-ES" dirty="0"/>
          </a:p>
          <a:p>
            <a:pPr marL="457200" indent="-457200">
              <a:buFont typeface="+mj-lt"/>
              <a:buAutoNum type="arabicPeriod"/>
            </a:pPr>
            <a:endParaRPr lang="es-ES" dirty="0"/>
          </a:p>
        </p:txBody>
      </p:sp>
      <p:pic>
        <p:nvPicPr>
          <p:cNvPr id="4" name="Imagen 3"/>
          <p:cNvPicPr>
            <a:picLocks noChangeAspect="1"/>
          </p:cNvPicPr>
          <p:nvPr/>
        </p:nvPicPr>
        <p:blipFill>
          <a:blip r:embed="rId2"/>
          <a:stretch>
            <a:fillRect/>
          </a:stretch>
        </p:blipFill>
        <p:spPr>
          <a:xfrm>
            <a:off x="10886859" y="99332"/>
            <a:ext cx="1157095" cy="458017"/>
          </a:xfrm>
          <a:prstGeom prst="rect">
            <a:avLst/>
          </a:prstGeom>
        </p:spPr>
      </p:pic>
      <p:pic>
        <p:nvPicPr>
          <p:cNvPr id="5" name="Imagen 4"/>
          <p:cNvPicPr>
            <a:picLocks noChangeAspect="1"/>
          </p:cNvPicPr>
          <p:nvPr/>
        </p:nvPicPr>
        <p:blipFill>
          <a:blip r:embed="rId3"/>
          <a:stretch>
            <a:fillRect/>
          </a:stretch>
        </p:blipFill>
        <p:spPr>
          <a:xfrm>
            <a:off x="6617063" y="4201964"/>
            <a:ext cx="3900484" cy="1966940"/>
          </a:xfrm>
          <a:prstGeom prst="rect">
            <a:avLst/>
          </a:prstGeom>
        </p:spPr>
      </p:pic>
      <p:pic>
        <p:nvPicPr>
          <p:cNvPr id="6" name="Imagen 5">
            <a:extLst>
              <a:ext uri="{FF2B5EF4-FFF2-40B4-BE49-F238E27FC236}">
                <a16:creationId xmlns:a16="http://schemas.microsoft.com/office/drawing/2014/main" id="{89518DD0-33E8-B570-5DC4-E645CD335FD3}"/>
              </a:ext>
            </a:extLst>
          </p:cNvPr>
          <p:cNvPicPr>
            <a:picLocks noChangeAspect="1"/>
          </p:cNvPicPr>
          <p:nvPr/>
        </p:nvPicPr>
        <p:blipFill>
          <a:blip r:embed="rId4"/>
          <a:stretch>
            <a:fillRect/>
          </a:stretch>
        </p:blipFill>
        <p:spPr>
          <a:xfrm>
            <a:off x="1806571" y="4121981"/>
            <a:ext cx="3527472" cy="1966940"/>
          </a:xfrm>
          <a:prstGeom prst="rect">
            <a:avLst/>
          </a:prstGeom>
        </p:spPr>
      </p:pic>
      <p:pic>
        <p:nvPicPr>
          <p:cNvPr id="8" name="Imagen 7">
            <a:extLst>
              <a:ext uri="{FF2B5EF4-FFF2-40B4-BE49-F238E27FC236}">
                <a16:creationId xmlns:a16="http://schemas.microsoft.com/office/drawing/2014/main" id="{00CDEC76-EB72-D1A5-D033-31E18435B3EE}"/>
              </a:ext>
            </a:extLst>
          </p:cNvPr>
          <p:cNvPicPr>
            <a:picLocks noChangeAspect="1"/>
          </p:cNvPicPr>
          <p:nvPr/>
        </p:nvPicPr>
        <p:blipFill>
          <a:blip r:embed="rId5"/>
          <a:stretch>
            <a:fillRect/>
          </a:stretch>
        </p:blipFill>
        <p:spPr>
          <a:xfrm>
            <a:off x="6840520" y="1796576"/>
            <a:ext cx="1261492" cy="2318553"/>
          </a:xfrm>
          <a:prstGeom prst="rect">
            <a:avLst/>
          </a:prstGeom>
        </p:spPr>
      </p:pic>
      <p:pic>
        <p:nvPicPr>
          <p:cNvPr id="10" name="Imagen 9">
            <a:extLst>
              <a:ext uri="{FF2B5EF4-FFF2-40B4-BE49-F238E27FC236}">
                <a16:creationId xmlns:a16="http://schemas.microsoft.com/office/drawing/2014/main" id="{E7ABB690-13FC-C6ED-C3DC-060AFF7C43A9}"/>
              </a:ext>
            </a:extLst>
          </p:cNvPr>
          <p:cNvPicPr>
            <a:picLocks noChangeAspect="1"/>
          </p:cNvPicPr>
          <p:nvPr/>
        </p:nvPicPr>
        <p:blipFill>
          <a:blip r:embed="rId6"/>
          <a:stretch>
            <a:fillRect/>
          </a:stretch>
        </p:blipFill>
        <p:spPr>
          <a:xfrm>
            <a:off x="8796781" y="1811035"/>
            <a:ext cx="1575213" cy="2289634"/>
          </a:xfrm>
          <a:prstGeom prst="rect">
            <a:avLst/>
          </a:prstGeom>
        </p:spPr>
      </p:pic>
    </p:spTree>
    <p:extLst>
      <p:ext uri="{BB962C8B-B14F-4D97-AF65-F5344CB8AC3E}">
        <p14:creationId xmlns:p14="http://schemas.microsoft.com/office/powerpoint/2010/main" val="1494192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48640" y="1872343"/>
            <a:ext cx="10058400" cy="3566160"/>
          </a:xfrm>
        </p:spPr>
        <p:txBody>
          <a:bodyPr/>
          <a:lstStyle/>
          <a:p>
            <a:r>
              <a:rPr lang="es-ES" dirty="0"/>
              <a:t>SERMI</a:t>
            </a:r>
            <a:br>
              <a:rPr lang="es-ES" dirty="0"/>
            </a:br>
            <a:endParaRPr lang="es-ES" dirty="0"/>
          </a:p>
        </p:txBody>
      </p:sp>
      <p:pic>
        <p:nvPicPr>
          <p:cNvPr id="4" name="Imagen 3"/>
          <p:cNvPicPr>
            <a:picLocks noChangeAspect="1"/>
          </p:cNvPicPr>
          <p:nvPr/>
        </p:nvPicPr>
        <p:blipFill>
          <a:blip r:embed="rId2"/>
          <a:stretch>
            <a:fillRect/>
          </a:stretch>
        </p:blipFill>
        <p:spPr>
          <a:xfrm>
            <a:off x="727165" y="447674"/>
            <a:ext cx="4809193" cy="1903639"/>
          </a:xfrm>
          <a:prstGeom prst="rect">
            <a:avLst/>
          </a:prstGeom>
        </p:spPr>
      </p:pic>
    </p:spTree>
    <p:extLst>
      <p:ext uri="{BB962C8B-B14F-4D97-AF65-F5344CB8AC3E}">
        <p14:creationId xmlns:p14="http://schemas.microsoft.com/office/powerpoint/2010/main" val="1844408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¿Qué es el SERMI?</a:t>
            </a:r>
            <a:endParaRPr lang="en-IN" sz="2000" b="1" i="1" dirty="0"/>
          </a:p>
        </p:txBody>
      </p:sp>
      <p:sp>
        <p:nvSpPr>
          <p:cNvPr id="3" name="Marcador de contenido 2"/>
          <p:cNvSpPr>
            <a:spLocks noGrp="1"/>
          </p:cNvSpPr>
          <p:nvPr>
            <p:ph idx="1"/>
          </p:nvPr>
        </p:nvSpPr>
        <p:spPr>
          <a:xfrm>
            <a:off x="1097280" y="1845734"/>
            <a:ext cx="10058400" cy="3995773"/>
          </a:xfrm>
        </p:spPr>
        <p:txBody>
          <a:bodyPr>
            <a:normAutofit/>
          </a:bodyPr>
          <a:lstStyle/>
          <a:p>
            <a:r>
              <a:rPr lang="es-ES" dirty="0"/>
              <a:t>El acceso a la información técnica de nivel 2, —vía Pass </a:t>
            </a:r>
            <a:r>
              <a:rPr lang="es-ES" dirty="0" err="1"/>
              <a:t>Thru</a:t>
            </a:r>
            <a:r>
              <a:rPr lang="es-ES" dirty="0"/>
              <a:t> (el más extendido), o vía PDU-API—  de los vehículos quedó garantizado en Europa en septiembre de 2020 con la entrada en vigor del Reglamento UE 2018/858. Un paso adelante para la supervivencia de los talleres independientes.</a:t>
            </a:r>
          </a:p>
          <a:p>
            <a:r>
              <a:rPr lang="es-ES" dirty="0">
                <a:solidFill>
                  <a:srgbClr val="000000">
                    <a:lumMod val="75000"/>
                    <a:lumOff val="25000"/>
                  </a:srgbClr>
                </a:solidFill>
              </a:rPr>
              <a:t>Se denomina Pass-</a:t>
            </a:r>
            <a:r>
              <a:rPr lang="es-ES" dirty="0" err="1">
                <a:solidFill>
                  <a:srgbClr val="000000">
                    <a:lumMod val="75000"/>
                    <a:lumOff val="25000"/>
                  </a:srgbClr>
                </a:solidFill>
              </a:rPr>
              <a:t>Thru</a:t>
            </a:r>
            <a:r>
              <a:rPr lang="es-ES" dirty="0">
                <a:solidFill>
                  <a:srgbClr val="000000">
                    <a:lumMod val="75000"/>
                    <a:lumOff val="25000"/>
                  </a:srgbClr>
                </a:solidFill>
              </a:rPr>
              <a:t> al HW/Equipo que se utiliza para disponer acceso a los portales web/software de los distintos fabricantes OEM de vehículos, siempre y cuando equipo que se use cumpla las siguientes normativas:</a:t>
            </a:r>
          </a:p>
          <a:p>
            <a:r>
              <a:rPr lang="es-ES" dirty="0">
                <a:solidFill>
                  <a:srgbClr val="000000">
                    <a:lumMod val="75000"/>
                    <a:lumOff val="25000"/>
                  </a:srgbClr>
                </a:solidFill>
              </a:rPr>
              <a:t>SAE J2534; ISO 22900-2; TMC RP1210</a:t>
            </a:r>
          </a:p>
          <a:p>
            <a:r>
              <a:rPr lang="es-ES" dirty="0">
                <a:solidFill>
                  <a:srgbClr val="000000">
                    <a:lumMod val="75000"/>
                    <a:lumOff val="25000"/>
                  </a:srgbClr>
                </a:solidFill>
              </a:rPr>
              <a:t>La Norma SAE J2534 permite a todos los talleres libres el acceso a la información original del fabricante, posibilitando la diagnosis y actualizaciones de software de las unidades de control de los vehículos.</a:t>
            </a:r>
            <a:endParaRPr lang="en-IE" dirty="0">
              <a:solidFill>
                <a:srgbClr val="000000">
                  <a:lumMod val="75000"/>
                  <a:lumOff val="25000"/>
                </a:srgbClr>
              </a:solidFill>
            </a:endParaRPr>
          </a:p>
        </p:txBody>
      </p:sp>
      <p:pic>
        <p:nvPicPr>
          <p:cNvPr id="6" name="Imagen 5"/>
          <p:cNvPicPr>
            <a:picLocks noChangeAspect="1"/>
          </p:cNvPicPr>
          <p:nvPr/>
        </p:nvPicPr>
        <p:blipFill>
          <a:blip r:embed="rId2"/>
          <a:stretch>
            <a:fillRect/>
          </a:stretch>
        </p:blipFill>
        <p:spPr>
          <a:xfrm>
            <a:off x="10886859" y="99332"/>
            <a:ext cx="1157095" cy="458017"/>
          </a:xfrm>
          <a:prstGeom prst="rect">
            <a:avLst/>
          </a:prstGeom>
        </p:spPr>
      </p:pic>
    </p:spTree>
    <p:extLst>
      <p:ext uri="{BB962C8B-B14F-4D97-AF65-F5344CB8AC3E}">
        <p14:creationId xmlns:p14="http://schemas.microsoft.com/office/powerpoint/2010/main" val="976027992"/>
      </p:ext>
    </p:extLst>
  </p:cSld>
  <p:clrMapOvr>
    <a:masterClrMapping/>
  </p:clrMapOvr>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651</TotalTime>
  <Words>2014</Words>
  <Application>Microsoft Office PowerPoint</Application>
  <PresentationFormat>Panorámica</PresentationFormat>
  <Paragraphs>177</Paragraphs>
  <Slides>26</Slides>
  <Notes>0</Notes>
  <HiddenSlides>0</HiddenSlides>
  <MMClips>3</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26</vt:i4>
      </vt:variant>
    </vt:vector>
  </HeadingPairs>
  <TitlesOfParts>
    <vt:vector size="31" baseType="lpstr">
      <vt:lpstr>Arial</vt:lpstr>
      <vt:lpstr>Calibri</vt:lpstr>
      <vt:lpstr>Calibri Light</vt:lpstr>
      <vt:lpstr>Times New Roman</vt:lpstr>
      <vt:lpstr>Retrospección</vt:lpstr>
      <vt:lpstr>Laboratorio Técnico de Reformas, S.L.</vt:lpstr>
      <vt:lpstr>Quienes somos </vt:lpstr>
      <vt:lpstr>   Acreditaciones  </vt:lpstr>
      <vt:lpstr>Centro de formación en ITV. </vt:lpstr>
      <vt:lpstr>Reformas según RD 866/2010 </vt:lpstr>
      <vt:lpstr>Homologaciones individuales según RD 750/2010</vt:lpstr>
      <vt:lpstr>Ensayos según ISO 17025:2017 (Tests according to ISO 17025:2017)</vt:lpstr>
      <vt:lpstr>SERMI </vt:lpstr>
      <vt:lpstr>¿Qué es el SERMI?</vt:lpstr>
      <vt:lpstr>Tipos de información</vt:lpstr>
      <vt:lpstr>¿Qué pasará si no se consigue el SERMI?</vt:lpstr>
      <vt:lpstr>Ejemplo de implementación</vt:lpstr>
      <vt:lpstr>Ejemplo de implementación</vt:lpstr>
      <vt:lpstr>Ejemplo de implementación</vt:lpstr>
      <vt:lpstr>Ejemplo de implementación</vt:lpstr>
      <vt:lpstr>Ejemplo de implementación</vt:lpstr>
      <vt:lpstr>Ejemplo de implementación</vt:lpstr>
      <vt:lpstr>Ejemplo de implementación</vt:lpstr>
      <vt:lpstr>Ejemplo de implementación</vt:lpstr>
      <vt:lpstr>Ejemplo de implementación</vt:lpstr>
      <vt:lpstr>Ejemplo de implementación</vt:lpstr>
      <vt:lpstr>Ejemplo de implementación</vt:lpstr>
      <vt:lpstr>Presentación de PowerPoint</vt:lpstr>
      <vt:lpstr>Ejemplo de implementación RSS</vt:lpstr>
      <vt:lpstr>Presentación de PowerPoint</vt:lpstr>
      <vt:lpstr>TARIFAS SERMI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Laboratorio Técnico de Reformas, S.L.</dc:title>
  <dc:creator>Usuario de Windows</dc:creator>
  <cp:lastModifiedBy>LTR</cp:lastModifiedBy>
  <cp:revision>84</cp:revision>
  <dcterms:created xsi:type="dcterms:W3CDTF">2023-06-05T09:53:51Z</dcterms:created>
  <dcterms:modified xsi:type="dcterms:W3CDTF">2024-01-11T12:10:53Z</dcterms:modified>
</cp:coreProperties>
</file>