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6" r:id="rId3"/>
    <p:sldId id="287" r:id="rId4"/>
    <p:sldId id="288" r:id="rId5"/>
    <p:sldId id="289" r:id="rId6"/>
    <p:sldId id="266" r:id="rId7"/>
    <p:sldId id="269" r:id="rId8"/>
    <p:sldId id="267" r:id="rId9"/>
    <p:sldId id="268" r:id="rId10"/>
    <p:sldId id="304" r:id="rId11"/>
    <p:sldId id="270" r:id="rId12"/>
    <p:sldId id="294" r:id="rId13"/>
    <p:sldId id="273" r:id="rId14"/>
    <p:sldId id="296" r:id="rId15"/>
    <p:sldId id="297" r:id="rId16"/>
    <p:sldId id="295" r:id="rId17"/>
    <p:sldId id="298" r:id="rId18"/>
    <p:sldId id="299" r:id="rId19"/>
    <p:sldId id="274" r:id="rId20"/>
    <p:sldId id="276" r:id="rId21"/>
    <p:sldId id="300" r:id="rId22"/>
    <p:sldId id="302" r:id="rId23"/>
    <p:sldId id="277" r:id="rId24"/>
    <p:sldId id="303" r:id="rId25"/>
    <p:sldId id="271" r:id="rId26"/>
    <p:sldId id="309" r:id="rId27"/>
    <p:sldId id="313" r:id="rId28"/>
    <p:sldId id="310" r:id="rId29"/>
    <p:sldId id="311" r:id="rId30"/>
    <p:sldId id="312" r:id="rId31"/>
    <p:sldId id="272" r:id="rId32"/>
    <p:sldId id="279" r:id="rId33"/>
    <p:sldId id="280" r:id="rId34"/>
    <p:sldId id="278" r:id="rId35"/>
    <p:sldId id="305" r:id="rId36"/>
    <p:sldId id="306" r:id="rId37"/>
    <p:sldId id="307" r:id="rId38"/>
    <p:sldId id="308"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60FF7-FAB5-ED4A-CF6F-4E432DB15A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0C4C493-354B-A950-FF27-7D4B6A58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8DB32B1-8505-7FE4-095A-B1181AF3E7D7}"/>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0A2D1341-FAA1-A268-C976-59807A59D3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E47F5F-915E-34D6-9DFC-334DD0BEFB94}"/>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6051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71EC2-D9C8-F878-8B43-24E4457BED1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735B2F-6BDB-1757-B465-28EABDC86F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5B79B0-34DA-D2B8-58D9-B4E2DFE51A36}"/>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BFF28200-104F-D77B-B2DF-AEBF8E3746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D30415-ED2A-4534-CCD4-DFFEF8A62A6B}"/>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315631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E212A0-2EE8-5BF5-F344-AB4B3CC1C09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FF6AFB-CE6D-A995-7376-3CACC445CA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98D494-3B8A-528E-76C6-8E0C94DBBF91}"/>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C821BF50-6D4A-F42F-79BE-21D98F18BB8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23A53C-4FB3-3467-90EF-EBC1DC308061}"/>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08299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36DC8-6F67-3E9E-2C30-68AD5B0034C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10EF053-C0E7-18E9-A017-1A86802CBC1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DAF285-FA79-6613-8CF6-E54D698A18A9}"/>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065E1C3F-00FA-6587-5199-3C5C6C64FA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AD86BB-49D3-601E-9BE9-32C4856EE073}"/>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319348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AF8741-B4F0-76FC-776F-E4F238F40B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427C21-A573-C6B8-4633-F2953B083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1C4C27-3979-E41D-A95F-3B48A6599142}"/>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499CBEF2-AAEC-A6B7-0A15-AE823BC91C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9F515A-63A5-1C06-94BA-B4D21218C851}"/>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268054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CBDF9-EED2-B194-7488-FAE77E6897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D01E71-6795-DB9C-752A-73FE0954B2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68007E-0F8D-1759-06A7-F4A288F4FF8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0F355A3-C969-76FC-ABD2-808CE323EB28}"/>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6" name="Marcador de pie de página 5">
            <a:extLst>
              <a:ext uri="{FF2B5EF4-FFF2-40B4-BE49-F238E27FC236}">
                <a16:creationId xmlns:a16="http://schemas.microsoft.com/office/drawing/2014/main" id="{343B04EE-F78A-03A4-FB9D-5F0DF23F52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18649A0-68CF-D87D-8808-0D30F8145BD5}"/>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5266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E1734-99F9-5777-4668-5A58067E5A4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19C0F7-EEF6-46A2-2000-6A92D6006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89A9A2-9A28-B823-290C-877BBA4F255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1B5F8BA-3B5C-71F1-538A-682541D4A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233051-A805-3032-7ED1-41439225C80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B2AD5C8-7B1C-ABA1-C750-09A7B6E91A91}"/>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8" name="Marcador de pie de página 7">
            <a:extLst>
              <a:ext uri="{FF2B5EF4-FFF2-40B4-BE49-F238E27FC236}">
                <a16:creationId xmlns:a16="http://schemas.microsoft.com/office/drawing/2014/main" id="{B75DE10D-7344-EFC9-E501-494C813E4BE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EA27AD1-C3C8-2D1E-4449-1DE74B1A0C6C}"/>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68006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1391A-3547-E77E-086F-CEFC7F1B91A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AF9F484-4B06-9CF3-7261-74FEDEB360D6}"/>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4" name="Marcador de pie de página 3">
            <a:extLst>
              <a:ext uri="{FF2B5EF4-FFF2-40B4-BE49-F238E27FC236}">
                <a16:creationId xmlns:a16="http://schemas.microsoft.com/office/drawing/2014/main" id="{B3DC8E65-3251-E59E-EF72-4402CEED8C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A73B2C3-0D04-6076-F97E-3D8A80D036D3}"/>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85811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7B443D-3068-9A25-866E-196714CE68D0}"/>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3" name="Marcador de pie de página 2">
            <a:extLst>
              <a:ext uri="{FF2B5EF4-FFF2-40B4-BE49-F238E27FC236}">
                <a16:creationId xmlns:a16="http://schemas.microsoft.com/office/drawing/2014/main" id="{806C1738-944B-181A-BAFF-E81530FF3C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980AA85-988C-33B0-0070-10437A1B66F2}"/>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60497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53D04-0069-280D-3446-FBD7A1C22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8691D9-9DEC-08A0-0E55-3E78F603B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E24600-EB89-C39B-2AE6-EA1B1D354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0EAD3D-B033-C5F7-33E2-F9847C7820A2}"/>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6" name="Marcador de pie de página 5">
            <a:extLst>
              <a:ext uri="{FF2B5EF4-FFF2-40B4-BE49-F238E27FC236}">
                <a16:creationId xmlns:a16="http://schemas.microsoft.com/office/drawing/2014/main" id="{606B07E4-9FCC-1442-D54D-03EADB8F33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86F8FE-3E65-7A5C-45D7-9D654AC719E2}"/>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95697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C36E9-B52F-BA40-C4DD-7F9166FE55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984803-D1C3-5198-405E-745165B3D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B976DAF-4B27-4809-186C-FE550EE24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4EC801-B6B2-5D84-1A1D-569CCF5762C1}"/>
              </a:ext>
            </a:extLst>
          </p:cNvPr>
          <p:cNvSpPr>
            <a:spLocks noGrp="1"/>
          </p:cNvSpPr>
          <p:nvPr>
            <p:ph type="dt" sz="half" idx="10"/>
          </p:nvPr>
        </p:nvSpPr>
        <p:spPr/>
        <p:txBody>
          <a:bodyPr/>
          <a:lstStyle/>
          <a:p>
            <a:fld id="{5D544757-B15D-4749-8A0C-966BFEA1567A}" type="datetimeFigureOut">
              <a:rPr lang="es-ES" smtClean="0"/>
              <a:t>09/02/2024</a:t>
            </a:fld>
            <a:endParaRPr lang="es-ES"/>
          </a:p>
        </p:txBody>
      </p:sp>
      <p:sp>
        <p:nvSpPr>
          <p:cNvPr id="6" name="Marcador de pie de página 5">
            <a:extLst>
              <a:ext uri="{FF2B5EF4-FFF2-40B4-BE49-F238E27FC236}">
                <a16:creationId xmlns:a16="http://schemas.microsoft.com/office/drawing/2014/main" id="{2939FB5F-0AA4-BAF0-AFA0-30C10A0342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7C40F24-CA91-6480-887B-22C03C69D008}"/>
              </a:ext>
            </a:extLst>
          </p:cNvPr>
          <p:cNvSpPr>
            <a:spLocks noGrp="1"/>
          </p:cNvSpPr>
          <p:nvPr>
            <p:ph type="sldNum" sz="quarter" idx="12"/>
          </p:nvPr>
        </p:nvSpPr>
        <p:spPr/>
        <p:txBody>
          <a:bodyPr/>
          <a:lstStyle/>
          <a:p>
            <a:fld id="{B64862FF-409E-4FDC-9513-F597E09C3BC7}" type="slidenum">
              <a:rPr lang="es-ES" smtClean="0"/>
              <a:t>‹Nº›</a:t>
            </a:fld>
            <a:endParaRPr lang="es-ES"/>
          </a:p>
        </p:txBody>
      </p:sp>
    </p:spTree>
    <p:extLst>
      <p:ext uri="{BB962C8B-B14F-4D97-AF65-F5344CB8AC3E}">
        <p14:creationId xmlns:p14="http://schemas.microsoft.com/office/powerpoint/2010/main" val="139063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EA93FEC-7B92-3DA4-8627-47B2576274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C81C98-AEE2-281F-B1F6-8AB6E5774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F1DDF8-D5B4-7993-EB2F-EB06E8271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44757-B15D-4749-8A0C-966BFEA1567A}" type="datetimeFigureOut">
              <a:rPr lang="es-ES" smtClean="0"/>
              <a:t>09/02/2024</a:t>
            </a:fld>
            <a:endParaRPr lang="es-ES"/>
          </a:p>
        </p:txBody>
      </p:sp>
      <p:sp>
        <p:nvSpPr>
          <p:cNvPr id="5" name="Marcador de pie de página 4">
            <a:extLst>
              <a:ext uri="{FF2B5EF4-FFF2-40B4-BE49-F238E27FC236}">
                <a16:creationId xmlns:a16="http://schemas.microsoft.com/office/drawing/2014/main" id="{12AB9AF5-D0F5-4233-3BF4-543629CCC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4DF7A18-E5C2-D6A3-3BBF-6200A284F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862FF-409E-4FDC-9513-F597E09C3BC7}" type="slidenum">
              <a:rPr lang="es-ES" smtClean="0"/>
              <a:t>‹Nº›</a:t>
            </a:fld>
            <a:endParaRPr lang="es-ES"/>
          </a:p>
        </p:txBody>
      </p:sp>
    </p:spTree>
    <p:extLst>
      <p:ext uri="{BB962C8B-B14F-4D97-AF65-F5344CB8AC3E}">
        <p14:creationId xmlns:p14="http://schemas.microsoft.com/office/powerpoint/2010/main" val="346187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8.e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vimeo.com/868849856?share=copy"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vimeo.com/868834989?share=copy" TargetMode="External"/><Relationship Id="rId5" Type="http://schemas.openxmlformats.org/officeDocument/2006/relationships/image" Target="../media/image22.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eur01.safelinks.protection.outlook.com/?url=https%3A%2F%2Fvimeo.com%2F868847106%3Fshare%3Dcopy&amp;data=05%7C02%7Cjavier.chicharrorodriguez%40sgs.com%7C19e4c8eed14f4c9f9e6208dbfa3997a2%7Ce96fa72bc8d6495796bdc7f8dc30cc88%7C0%7C0%7C638378899102398687%7CUnknown%7CTWFpbGZsb3d8eyJWIjoiMC4wLjAwMDAiLCJQIjoiV2luMzIiLCJBTiI6Ik1haWwiLCJXVCI6Mn0%3D%7C3000%7C%7C%7C&amp;sdata=ZRHcqFkt0Iin1S8PjYFt6KwokVdAXjXGN2KLUUtd32A%3D&amp;reserved=0" TargetMode="Externa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8.em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posición de imagen 5">
            <a:extLst>
              <a:ext uri="{FF2B5EF4-FFF2-40B4-BE49-F238E27FC236}">
                <a16:creationId xmlns:a16="http://schemas.microsoft.com/office/drawing/2014/main" id="{CA0DAE3E-B3A5-0D7C-4FD6-2E35029DB52C}"/>
              </a:ext>
            </a:extLst>
          </p:cNvPr>
          <p:cNvPicPr>
            <a:picLocks noChangeAspect="1"/>
          </p:cNvPicPr>
          <p:nvPr/>
        </p:nvPicPr>
        <p:blipFill rotWithShape="1">
          <a:blip r:embed="rId2"/>
          <a:srcRect l="2178" r="21121"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784C3611-12FF-1C1E-A2FF-017BE7506A26}"/>
              </a:ext>
            </a:extLst>
          </p:cNvPr>
          <p:cNvSpPr txBox="1"/>
          <p:nvPr/>
        </p:nvSpPr>
        <p:spPr>
          <a:xfrm>
            <a:off x="238137" y="-180375"/>
            <a:ext cx="7333165" cy="87921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chemeClr val="bg1"/>
                </a:solidFill>
                <a:latin typeface="Univers Condensed" panose="020B0506020202050204" pitchFamily="34" charset="0"/>
                <a:ea typeface="+mj-ea"/>
                <a:cs typeface="+mj-cs"/>
              </a:rPr>
              <a:t>ESQUEMA SERMI</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BC7F125D-B9B7-14A6-F380-66FC7A17C2F3}"/>
              </a:ext>
            </a:extLst>
          </p:cNvPr>
          <p:cNvPicPr>
            <a:picLocks noChangeAspect="1"/>
          </p:cNvPicPr>
          <p:nvPr/>
        </p:nvPicPr>
        <p:blipFill>
          <a:blip r:embed="rId3"/>
          <a:stretch>
            <a:fillRect/>
          </a:stretch>
        </p:blipFill>
        <p:spPr>
          <a:xfrm>
            <a:off x="9676507" y="5554784"/>
            <a:ext cx="2178195" cy="1118889"/>
          </a:xfrm>
          <a:prstGeom prst="rect">
            <a:avLst/>
          </a:prstGeom>
        </p:spPr>
      </p:pic>
      <p:sp>
        <p:nvSpPr>
          <p:cNvPr id="9" name="CuadroTexto 8">
            <a:extLst>
              <a:ext uri="{FF2B5EF4-FFF2-40B4-BE49-F238E27FC236}">
                <a16:creationId xmlns:a16="http://schemas.microsoft.com/office/drawing/2014/main" id="{15F4CD05-5DE7-C5B2-CDFE-4DD8C07391F4}"/>
              </a:ext>
            </a:extLst>
          </p:cNvPr>
          <p:cNvSpPr txBox="1"/>
          <p:nvPr/>
        </p:nvSpPr>
        <p:spPr>
          <a:xfrm>
            <a:off x="104703" y="850096"/>
            <a:ext cx="9553005" cy="87921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b="1" dirty="0">
              <a:solidFill>
                <a:srgbClr val="FF6600"/>
              </a:solidFill>
              <a:latin typeface="Univers Condensed" panose="020B0506020202050204" pitchFamily="34" charset="0"/>
              <a:ea typeface="+mj-ea"/>
              <a:cs typeface="+mj-cs"/>
            </a:endParaRPr>
          </a:p>
        </p:txBody>
      </p:sp>
    </p:spTree>
    <p:extLst>
      <p:ext uri="{BB962C8B-B14F-4D97-AF65-F5344CB8AC3E}">
        <p14:creationId xmlns:p14="http://schemas.microsoft.com/office/powerpoint/2010/main" val="303916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CD73B9A-F34F-CED5-BE55-AA5C852E96E8}"/>
              </a:ext>
            </a:extLst>
          </p:cNvPr>
          <p:cNvPicPr>
            <a:picLocks noChangeAspect="1"/>
          </p:cNvPicPr>
          <p:nvPr/>
        </p:nvPicPr>
        <p:blipFill>
          <a:blip r:embed="rId2"/>
          <a:stretch>
            <a:fillRect/>
          </a:stretch>
        </p:blipFill>
        <p:spPr>
          <a:xfrm>
            <a:off x="0" y="108211"/>
            <a:ext cx="1592491" cy="767808"/>
          </a:xfrm>
          <a:prstGeom prst="rect">
            <a:avLst/>
          </a:prstGeom>
        </p:spPr>
      </p:pic>
      <p:sp>
        <p:nvSpPr>
          <p:cNvPr id="5" name="CuadroTexto 4">
            <a:extLst>
              <a:ext uri="{FF2B5EF4-FFF2-40B4-BE49-F238E27FC236}">
                <a16:creationId xmlns:a16="http://schemas.microsoft.com/office/drawing/2014/main" id="{216013C6-F377-7488-0065-4FB0B2916975}"/>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SERMI Y LOS FABRICANTES</a:t>
            </a:r>
          </a:p>
        </p:txBody>
      </p:sp>
      <p:pic>
        <p:nvPicPr>
          <p:cNvPr id="7" name="Imagen 6">
            <a:extLst>
              <a:ext uri="{FF2B5EF4-FFF2-40B4-BE49-F238E27FC236}">
                <a16:creationId xmlns:a16="http://schemas.microsoft.com/office/drawing/2014/main" id="{68A54630-A186-4BC2-B0CA-F31B2785DEB5}"/>
              </a:ext>
            </a:extLst>
          </p:cNvPr>
          <p:cNvPicPr>
            <a:picLocks noChangeAspect="1"/>
          </p:cNvPicPr>
          <p:nvPr/>
        </p:nvPicPr>
        <p:blipFill>
          <a:blip r:embed="rId3"/>
          <a:stretch>
            <a:fillRect/>
          </a:stretch>
        </p:blipFill>
        <p:spPr>
          <a:xfrm>
            <a:off x="205483" y="1051746"/>
            <a:ext cx="5016527" cy="1993395"/>
          </a:xfrm>
          <a:prstGeom prst="rect">
            <a:avLst/>
          </a:prstGeom>
        </p:spPr>
      </p:pic>
      <p:pic>
        <p:nvPicPr>
          <p:cNvPr id="9" name="Imagen 8">
            <a:extLst>
              <a:ext uri="{FF2B5EF4-FFF2-40B4-BE49-F238E27FC236}">
                <a16:creationId xmlns:a16="http://schemas.microsoft.com/office/drawing/2014/main" id="{BFDCC3FE-C077-46D5-9911-145824C14D98}"/>
              </a:ext>
            </a:extLst>
          </p:cNvPr>
          <p:cNvPicPr>
            <a:picLocks noChangeAspect="1"/>
          </p:cNvPicPr>
          <p:nvPr/>
        </p:nvPicPr>
        <p:blipFill>
          <a:blip r:embed="rId4"/>
          <a:stretch>
            <a:fillRect/>
          </a:stretch>
        </p:blipFill>
        <p:spPr>
          <a:xfrm>
            <a:off x="5692953" y="2135836"/>
            <a:ext cx="5828871" cy="1105967"/>
          </a:xfrm>
          <a:prstGeom prst="rect">
            <a:avLst/>
          </a:prstGeom>
        </p:spPr>
      </p:pic>
      <p:pic>
        <p:nvPicPr>
          <p:cNvPr id="11" name="Imagen 10">
            <a:extLst>
              <a:ext uri="{FF2B5EF4-FFF2-40B4-BE49-F238E27FC236}">
                <a16:creationId xmlns:a16="http://schemas.microsoft.com/office/drawing/2014/main" id="{B6953904-E92C-EB94-B2D9-592FA86ECCC0}"/>
              </a:ext>
            </a:extLst>
          </p:cNvPr>
          <p:cNvPicPr>
            <a:picLocks noChangeAspect="1"/>
          </p:cNvPicPr>
          <p:nvPr/>
        </p:nvPicPr>
        <p:blipFill>
          <a:blip r:embed="rId5"/>
          <a:stretch>
            <a:fillRect/>
          </a:stretch>
        </p:blipFill>
        <p:spPr>
          <a:xfrm>
            <a:off x="5770653" y="1132419"/>
            <a:ext cx="5828871" cy="916024"/>
          </a:xfrm>
          <a:prstGeom prst="rect">
            <a:avLst/>
          </a:prstGeom>
        </p:spPr>
      </p:pic>
      <p:pic>
        <p:nvPicPr>
          <p:cNvPr id="13" name="Imagen 12">
            <a:extLst>
              <a:ext uri="{FF2B5EF4-FFF2-40B4-BE49-F238E27FC236}">
                <a16:creationId xmlns:a16="http://schemas.microsoft.com/office/drawing/2014/main" id="{450C66B3-B9AF-EC9B-4F72-25E0CABDBC8D}"/>
              </a:ext>
            </a:extLst>
          </p:cNvPr>
          <p:cNvPicPr>
            <a:picLocks noChangeAspect="1"/>
          </p:cNvPicPr>
          <p:nvPr/>
        </p:nvPicPr>
        <p:blipFill>
          <a:blip r:embed="rId6"/>
          <a:stretch>
            <a:fillRect/>
          </a:stretch>
        </p:blipFill>
        <p:spPr>
          <a:xfrm>
            <a:off x="5679457" y="5397370"/>
            <a:ext cx="6313310" cy="969905"/>
          </a:xfrm>
          <a:prstGeom prst="rect">
            <a:avLst/>
          </a:prstGeom>
        </p:spPr>
      </p:pic>
      <p:pic>
        <p:nvPicPr>
          <p:cNvPr id="15" name="Imagen 14">
            <a:extLst>
              <a:ext uri="{FF2B5EF4-FFF2-40B4-BE49-F238E27FC236}">
                <a16:creationId xmlns:a16="http://schemas.microsoft.com/office/drawing/2014/main" id="{4BB41DA2-28AD-CC6D-3A9C-FBE707180899}"/>
              </a:ext>
            </a:extLst>
          </p:cNvPr>
          <p:cNvPicPr>
            <a:picLocks noChangeAspect="1"/>
          </p:cNvPicPr>
          <p:nvPr/>
        </p:nvPicPr>
        <p:blipFill>
          <a:blip r:embed="rId7"/>
          <a:stretch>
            <a:fillRect/>
          </a:stretch>
        </p:blipFill>
        <p:spPr>
          <a:xfrm>
            <a:off x="5692953" y="4712166"/>
            <a:ext cx="6409706" cy="671173"/>
          </a:xfrm>
          <a:prstGeom prst="rect">
            <a:avLst/>
          </a:prstGeom>
        </p:spPr>
      </p:pic>
      <p:pic>
        <p:nvPicPr>
          <p:cNvPr id="17" name="Imagen 16">
            <a:extLst>
              <a:ext uri="{FF2B5EF4-FFF2-40B4-BE49-F238E27FC236}">
                <a16:creationId xmlns:a16="http://schemas.microsoft.com/office/drawing/2014/main" id="{171F0B65-B3A3-9BF8-91A7-B24FC4D5434A}"/>
              </a:ext>
            </a:extLst>
          </p:cNvPr>
          <p:cNvPicPr>
            <a:picLocks noChangeAspect="1"/>
          </p:cNvPicPr>
          <p:nvPr/>
        </p:nvPicPr>
        <p:blipFill>
          <a:blip r:embed="rId8"/>
          <a:stretch>
            <a:fillRect/>
          </a:stretch>
        </p:blipFill>
        <p:spPr>
          <a:xfrm>
            <a:off x="199233" y="4876315"/>
            <a:ext cx="5371039" cy="1674236"/>
          </a:xfrm>
          <a:prstGeom prst="rect">
            <a:avLst/>
          </a:prstGeom>
        </p:spPr>
      </p:pic>
      <p:pic>
        <p:nvPicPr>
          <p:cNvPr id="19" name="Imagen 18">
            <a:extLst>
              <a:ext uri="{FF2B5EF4-FFF2-40B4-BE49-F238E27FC236}">
                <a16:creationId xmlns:a16="http://schemas.microsoft.com/office/drawing/2014/main" id="{CBD8960A-658D-59A7-AE75-317E4BC58F00}"/>
              </a:ext>
            </a:extLst>
          </p:cNvPr>
          <p:cNvPicPr>
            <a:picLocks noChangeAspect="1"/>
          </p:cNvPicPr>
          <p:nvPr/>
        </p:nvPicPr>
        <p:blipFill>
          <a:blip r:embed="rId9"/>
          <a:stretch>
            <a:fillRect/>
          </a:stretch>
        </p:blipFill>
        <p:spPr>
          <a:xfrm>
            <a:off x="199233" y="3395739"/>
            <a:ext cx="5276639" cy="1480576"/>
          </a:xfrm>
          <a:prstGeom prst="rect">
            <a:avLst/>
          </a:prstGeom>
        </p:spPr>
      </p:pic>
    </p:spTree>
    <p:extLst>
      <p:ext uri="{BB962C8B-B14F-4D97-AF65-F5344CB8AC3E}">
        <p14:creationId xmlns:p14="http://schemas.microsoft.com/office/powerpoint/2010/main" val="406546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3" name="Tabla 5">
            <a:extLst>
              <a:ext uri="{FF2B5EF4-FFF2-40B4-BE49-F238E27FC236}">
                <a16:creationId xmlns:a16="http://schemas.microsoft.com/office/drawing/2014/main" id="{ECDDF425-6842-C5C6-AFAC-9C6AFC5FB0B0}"/>
              </a:ext>
            </a:extLst>
          </p:cNvPr>
          <p:cNvGraphicFramePr>
            <a:graphicFrameLocks noGrp="1"/>
          </p:cNvGraphicFramePr>
          <p:nvPr>
            <p:extLst>
              <p:ext uri="{D42A27DB-BD31-4B8C-83A1-F6EECF244321}">
                <p14:modId xmlns:p14="http://schemas.microsoft.com/office/powerpoint/2010/main" val="2075073008"/>
              </p:ext>
            </p:extLst>
          </p:nvPr>
        </p:nvGraphicFramePr>
        <p:xfrm>
          <a:off x="743417" y="741142"/>
          <a:ext cx="10705166" cy="2809240"/>
        </p:xfrm>
        <a:graphic>
          <a:graphicData uri="http://schemas.openxmlformats.org/drawingml/2006/table">
            <a:tbl>
              <a:tblPr firstRow="1" bandRow="1">
                <a:tableStyleId>{21E4AEA4-8DFA-4A89-87EB-49C32662AFE0}</a:tableStyleId>
              </a:tblPr>
              <a:tblGrid>
                <a:gridCol w="4395967">
                  <a:extLst>
                    <a:ext uri="{9D8B030D-6E8A-4147-A177-3AD203B41FA5}">
                      <a16:colId xmlns:a16="http://schemas.microsoft.com/office/drawing/2014/main" val="1631119771"/>
                    </a:ext>
                  </a:extLst>
                </a:gridCol>
                <a:gridCol w="1726326">
                  <a:extLst>
                    <a:ext uri="{9D8B030D-6E8A-4147-A177-3AD203B41FA5}">
                      <a16:colId xmlns:a16="http://schemas.microsoft.com/office/drawing/2014/main" val="2751567960"/>
                    </a:ext>
                  </a:extLst>
                </a:gridCol>
                <a:gridCol w="4582873">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POSIBLE 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Documento que acredite la propiedad del IO / RSS, nombre del Director</a:t>
                      </a:r>
                    </a:p>
                  </a:txBody>
                  <a:tcPr/>
                </a:tc>
                <a:tc>
                  <a:txBody>
                    <a:bodyPr/>
                    <a:lstStyle/>
                    <a:p>
                      <a:r>
                        <a:rPr lang="es-ES" dirty="0">
                          <a:latin typeface="Univers Condensed" panose="020B0506020202050204" pitchFamily="34" charset="0"/>
                        </a:rPr>
                        <a:t>TALLER</a:t>
                      </a:r>
                    </a:p>
                  </a:txBody>
                  <a:tcPr/>
                </a:tc>
                <a:tc>
                  <a:txBody>
                    <a:bodyPr/>
                    <a:lstStyle/>
                    <a:p>
                      <a:r>
                        <a:rPr lang="es-ES" sz="1400" kern="1200" dirty="0">
                          <a:solidFill>
                            <a:schemeClr val="dk1"/>
                          </a:solidFill>
                          <a:latin typeface="Univers Condensed" panose="020B0506020202050204" pitchFamily="34" charset="0"/>
                          <a:ea typeface="+mn-ea"/>
                          <a:cs typeface="+mn-cs"/>
                        </a:rPr>
                        <a:t>Escrituras de constitución y poderes del administrador, DNI o copia CIF</a:t>
                      </a:r>
                    </a:p>
                    <a:p>
                      <a:r>
                        <a:rPr lang="es-ES" sz="1400" kern="1200" dirty="0">
                          <a:solidFill>
                            <a:schemeClr val="dk1"/>
                          </a:solidFill>
                          <a:latin typeface="Univers Condensed" panose="020B0506020202050204" pitchFamily="34" charset="0"/>
                          <a:ea typeface="+mn-ea"/>
                          <a:cs typeface="+mn-cs"/>
                        </a:rPr>
                        <a:t> </a:t>
                      </a:r>
                    </a:p>
                    <a:p>
                      <a:r>
                        <a:rPr lang="es-ES" sz="1400" kern="1200" dirty="0">
                          <a:solidFill>
                            <a:schemeClr val="dk1"/>
                          </a:solidFill>
                          <a:latin typeface="Univers Condensed" panose="020B0506020202050204" pitchFamily="34" charset="0"/>
                          <a:ea typeface="+mn-ea"/>
                          <a:cs typeface="+mn-cs"/>
                        </a:rPr>
                        <a:t>DNI si propietario es autónomo</a:t>
                      </a:r>
                    </a:p>
                    <a:p>
                      <a:endParaRPr lang="es-ES" sz="1400" kern="1200" dirty="0">
                        <a:solidFill>
                          <a:schemeClr val="dk1"/>
                        </a:solidFill>
                        <a:latin typeface="Univers Condensed" panose="020B0506020202050204" pitchFamily="34" charset="0"/>
                        <a:ea typeface="+mn-ea"/>
                        <a:cs typeface="+mn-cs"/>
                      </a:endParaRPr>
                    </a:p>
                    <a:p>
                      <a:r>
                        <a:rPr lang="es-ES" sz="1400" kern="1200" dirty="0">
                          <a:solidFill>
                            <a:schemeClr val="dk1"/>
                          </a:solidFill>
                          <a:latin typeface="Univers Condensed" panose="020B0506020202050204" pitchFamily="34" charset="0"/>
                          <a:ea typeface="+mn-ea"/>
                          <a:cs typeface="+mn-cs"/>
                        </a:rPr>
                        <a:t>Contrato privado y copia del CIF si es Sociedad Civil</a:t>
                      </a:r>
                    </a:p>
                    <a:p>
                      <a:endParaRPr lang="es-ES" sz="1400" kern="1200" dirty="0">
                        <a:solidFill>
                          <a:schemeClr val="dk1"/>
                        </a:solidFill>
                        <a:latin typeface="Univers Condensed" panose="020B0506020202050204" pitchFamily="34" charset="0"/>
                        <a:ea typeface="+mn-ea"/>
                        <a:cs typeface="+mn-cs"/>
                      </a:endParaRPr>
                    </a:p>
                    <a:p>
                      <a:r>
                        <a:rPr lang="es-ES" sz="1400" kern="1200" dirty="0">
                          <a:solidFill>
                            <a:schemeClr val="dk1"/>
                          </a:solidFill>
                          <a:latin typeface="Univers Condensed" panose="020B0506020202050204" pitchFamily="34" charset="0"/>
                          <a:ea typeface="+mn-ea"/>
                          <a:cs typeface="+mn-cs"/>
                        </a:rPr>
                        <a:t>Nota simple del Registro Mercantil</a:t>
                      </a:r>
                    </a:p>
                    <a:p>
                      <a:endParaRPr lang="es-ES" sz="1400" kern="1200" dirty="0">
                        <a:solidFill>
                          <a:schemeClr val="dk1"/>
                        </a:solidFill>
                        <a:latin typeface="Univers Condensed" panose="020B050602020205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Univers Condensed" panose="020B0506020202050204" pitchFamily="34" charset="0"/>
                          <a:ea typeface="+mn-ea"/>
                          <a:cs typeface="+mn-cs"/>
                        </a:rPr>
                        <a:t>Poderes notariales de la persona que ejerce de director en caso de no ser el propietario ( Representante legal)</a:t>
                      </a:r>
                      <a:endParaRPr lang="es-ES" sz="1800" kern="1200" dirty="0">
                        <a:solidFill>
                          <a:schemeClr val="dk1"/>
                        </a:solidFill>
                        <a:latin typeface="Univers Condensed" panose="020B0506020202050204" pitchFamily="34" charset="0"/>
                        <a:ea typeface="+mn-ea"/>
                        <a:cs typeface="+mn-cs"/>
                      </a:endParaRPr>
                    </a:p>
                  </a:txBody>
                  <a:tcPr/>
                </a:tc>
                <a:extLst>
                  <a:ext uri="{0D108BD9-81ED-4DB2-BD59-A6C34878D82A}">
                    <a16:rowId xmlns:a16="http://schemas.microsoft.com/office/drawing/2014/main" val="474743680"/>
                  </a:ext>
                </a:extLst>
              </a:tr>
            </a:tbl>
          </a:graphicData>
        </a:graphic>
      </p:graphicFrame>
      <p:sp>
        <p:nvSpPr>
          <p:cNvPr id="2" name="CuadroTexto 1">
            <a:extLst>
              <a:ext uri="{FF2B5EF4-FFF2-40B4-BE49-F238E27FC236}">
                <a16:creationId xmlns:a16="http://schemas.microsoft.com/office/drawing/2014/main" id="{A9B3562A-B836-0CB1-A822-E2B95FB62931}"/>
              </a:ext>
            </a:extLst>
          </p:cNvPr>
          <p:cNvSpPr txBox="1"/>
          <p:nvPr/>
        </p:nvSpPr>
        <p:spPr>
          <a:xfrm>
            <a:off x="743417" y="3628451"/>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El motivo de este punto es establecer una propiedad y un representante legal, de cara a firma de documentos y asunción de la responsabilidad</a:t>
            </a:r>
            <a:endParaRPr lang="es-ES" dirty="0">
              <a:solidFill>
                <a:schemeClr val="bg1"/>
              </a:solidFill>
            </a:endParaRPr>
          </a:p>
        </p:txBody>
      </p:sp>
      <p:sp>
        <p:nvSpPr>
          <p:cNvPr id="7" name="CuadroTexto 6">
            <a:extLst>
              <a:ext uri="{FF2B5EF4-FFF2-40B4-BE49-F238E27FC236}">
                <a16:creationId xmlns:a16="http://schemas.microsoft.com/office/drawing/2014/main" id="{01346FF2-1249-482A-8D89-91EEEDAB36D6}"/>
              </a:ext>
            </a:extLst>
          </p:cNvPr>
          <p:cNvSpPr txBox="1"/>
          <p:nvPr/>
        </p:nvSpPr>
        <p:spPr>
          <a:xfrm>
            <a:off x="743417" y="4387929"/>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Esa propiedad debe establecerse a fecha de la solicitud, es decir, si las escrituras que se nos presentan tienen más de unos pocos meses, tendremos que pedir una nota simple del registro mercantil para verificar su vigencia</a:t>
            </a:r>
            <a:endParaRPr lang="es-ES" dirty="0">
              <a:solidFill>
                <a:schemeClr val="bg1"/>
              </a:solidFill>
            </a:endParaRPr>
          </a:p>
        </p:txBody>
      </p:sp>
      <p:sp>
        <p:nvSpPr>
          <p:cNvPr id="8" name="CuadroTexto 7">
            <a:extLst>
              <a:ext uri="{FF2B5EF4-FFF2-40B4-BE49-F238E27FC236}">
                <a16:creationId xmlns:a16="http://schemas.microsoft.com/office/drawing/2014/main" id="{3ABF6D12-EB8F-E3A5-2C0C-A6FEF0C5839F}"/>
              </a:ext>
            </a:extLst>
          </p:cNvPr>
          <p:cNvSpPr txBox="1"/>
          <p:nvPr/>
        </p:nvSpPr>
        <p:spPr>
          <a:xfrm>
            <a:off x="743417" y="5193581"/>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Si el solicitante de la Certificación SERMI no es el propietario documentado, deberemos aportar los poderes notariales de la persona que ejerce de Director.</a:t>
            </a:r>
            <a:endParaRPr lang="es-ES" dirty="0">
              <a:solidFill>
                <a:schemeClr val="bg1"/>
              </a:solidFill>
            </a:endParaRPr>
          </a:p>
        </p:txBody>
      </p:sp>
    </p:spTree>
    <p:extLst>
      <p:ext uri="{BB962C8B-B14F-4D97-AF65-F5344CB8AC3E}">
        <p14:creationId xmlns:p14="http://schemas.microsoft.com/office/powerpoint/2010/main" val="21723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B63E5529-7CFA-A672-BB9F-F7735144ED6D}"/>
              </a:ext>
            </a:extLst>
          </p:cNvPr>
          <p:cNvSpPr txBox="1"/>
          <p:nvPr/>
        </p:nvSpPr>
        <p:spPr>
          <a:xfrm>
            <a:off x="318497" y="1545884"/>
            <a:ext cx="2776529" cy="923330"/>
          </a:xfrm>
          <a:prstGeom prst="rect">
            <a:avLst/>
          </a:prstGeom>
          <a:solidFill>
            <a:schemeClr val="bg1">
              <a:lumMod val="75000"/>
            </a:schemeClr>
          </a:solidFill>
        </p:spPr>
        <p:txBody>
          <a:bodyPr wrap="none" rtlCol="0">
            <a:spAutoFit/>
          </a:bodyPr>
          <a:lstStyle/>
          <a:p>
            <a:r>
              <a:rPr lang="es-ES" dirty="0"/>
              <a:t>SOLICITUD SERMI FIRMADA</a:t>
            </a:r>
          </a:p>
          <a:p>
            <a:endParaRPr lang="es-ES" dirty="0"/>
          </a:p>
          <a:p>
            <a:r>
              <a:rPr lang="es-ES" dirty="0"/>
              <a:t>D/</a:t>
            </a:r>
            <a:r>
              <a:rPr lang="es-ES" dirty="0" err="1"/>
              <a:t>Dña</a:t>
            </a:r>
            <a:r>
              <a:rPr lang="es-ES" dirty="0"/>
              <a:t>: XXXXXXXXX</a:t>
            </a:r>
          </a:p>
        </p:txBody>
      </p:sp>
      <p:sp>
        <p:nvSpPr>
          <p:cNvPr id="9" name="CuadroTexto 8">
            <a:extLst>
              <a:ext uri="{FF2B5EF4-FFF2-40B4-BE49-F238E27FC236}">
                <a16:creationId xmlns:a16="http://schemas.microsoft.com/office/drawing/2014/main" id="{444E730A-6351-80BB-33FF-6B420A619DFD}"/>
              </a:ext>
            </a:extLst>
          </p:cNvPr>
          <p:cNvSpPr txBox="1"/>
          <p:nvPr/>
        </p:nvSpPr>
        <p:spPr>
          <a:xfrm>
            <a:off x="4231238" y="807220"/>
            <a:ext cx="2874761" cy="1200329"/>
          </a:xfrm>
          <a:prstGeom prst="rect">
            <a:avLst/>
          </a:prstGeom>
          <a:solidFill>
            <a:schemeClr val="accent2">
              <a:lumMod val="40000"/>
              <a:lumOff val="60000"/>
            </a:schemeClr>
          </a:solidFill>
        </p:spPr>
        <p:txBody>
          <a:bodyPr wrap="none" rtlCol="0">
            <a:spAutoFit/>
          </a:bodyPr>
          <a:lstStyle/>
          <a:p>
            <a:r>
              <a:rPr lang="es-ES" dirty="0"/>
              <a:t>ESCRITURAS DE LA EMPRESA</a:t>
            </a:r>
          </a:p>
          <a:p>
            <a:r>
              <a:rPr lang="es-ES" dirty="0"/>
              <a:t>ACTUALIZADAS</a:t>
            </a:r>
          </a:p>
          <a:p>
            <a:endParaRPr lang="es-ES" dirty="0"/>
          </a:p>
          <a:p>
            <a:r>
              <a:rPr lang="es-ES" dirty="0"/>
              <a:t>D/</a:t>
            </a:r>
            <a:r>
              <a:rPr lang="es-ES" dirty="0" err="1"/>
              <a:t>Dña</a:t>
            </a:r>
            <a:r>
              <a:rPr lang="es-ES" dirty="0"/>
              <a:t>: XXXXXXXXX</a:t>
            </a:r>
          </a:p>
        </p:txBody>
      </p:sp>
      <p:sp>
        <p:nvSpPr>
          <p:cNvPr id="10" name="CuadroTexto 9">
            <a:extLst>
              <a:ext uri="{FF2B5EF4-FFF2-40B4-BE49-F238E27FC236}">
                <a16:creationId xmlns:a16="http://schemas.microsoft.com/office/drawing/2014/main" id="{9D55FAD8-A39D-BE69-9223-1878FE0DDE08}"/>
              </a:ext>
            </a:extLst>
          </p:cNvPr>
          <p:cNvSpPr txBox="1"/>
          <p:nvPr/>
        </p:nvSpPr>
        <p:spPr>
          <a:xfrm>
            <a:off x="4231237" y="2079503"/>
            <a:ext cx="2874761" cy="1200329"/>
          </a:xfrm>
          <a:prstGeom prst="rect">
            <a:avLst/>
          </a:prstGeom>
          <a:solidFill>
            <a:schemeClr val="accent2">
              <a:lumMod val="40000"/>
              <a:lumOff val="60000"/>
            </a:schemeClr>
          </a:solidFill>
        </p:spPr>
        <p:txBody>
          <a:bodyPr wrap="none" rtlCol="0">
            <a:spAutoFit/>
          </a:bodyPr>
          <a:lstStyle/>
          <a:p>
            <a:r>
              <a:rPr lang="es-ES" dirty="0"/>
              <a:t>ESCRITURAS DE LA EMPRESA</a:t>
            </a:r>
          </a:p>
          <a:p>
            <a:r>
              <a:rPr lang="es-ES" dirty="0"/>
              <a:t>NO ACTUALIZADAS</a:t>
            </a:r>
          </a:p>
          <a:p>
            <a:endParaRPr lang="es-ES" dirty="0"/>
          </a:p>
          <a:p>
            <a:r>
              <a:rPr lang="es-ES" dirty="0"/>
              <a:t>D/</a:t>
            </a:r>
            <a:r>
              <a:rPr lang="es-ES" dirty="0" err="1"/>
              <a:t>Dña</a:t>
            </a:r>
            <a:r>
              <a:rPr lang="es-ES" dirty="0"/>
              <a:t>: XXXXXXXXX</a:t>
            </a:r>
          </a:p>
        </p:txBody>
      </p:sp>
      <p:sp>
        <p:nvSpPr>
          <p:cNvPr id="11" name="CuadroTexto 10">
            <a:extLst>
              <a:ext uri="{FF2B5EF4-FFF2-40B4-BE49-F238E27FC236}">
                <a16:creationId xmlns:a16="http://schemas.microsoft.com/office/drawing/2014/main" id="{9AE01632-6E0C-0FB6-F3BB-95EDA45E6BCB}"/>
              </a:ext>
            </a:extLst>
          </p:cNvPr>
          <p:cNvSpPr txBox="1"/>
          <p:nvPr/>
        </p:nvSpPr>
        <p:spPr>
          <a:xfrm>
            <a:off x="8149741" y="2079502"/>
            <a:ext cx="2691828" cy="1200329"/>
          </a:xfrm>
          <a:prstGeom prst="rect">
            <a:avLst/>
          </a:prstGeom>
          <a:solidFill>
            <a:schemeClr val="accent5">
              <a:lumMod val="40000"/>
              <a:lumOff val="60000"/>
            </a:schemeClr>
          </a:solidFill>
        </p:spPr>
        <p:txBody>
          <a:bodyPr wrap="square" rtlCol="0">
            <a:spAutoFit/>
          </a:bodyPr>
          <a:lstStyle/>
          <a:p>
            <a:r>
              <a:rPr lang="es-ES" dirty="0"/>
              <a:t>NOTA SIMPLE REGISTRO </a:t>
            </a:r>
          </a:p>
          <a:p>
            <a:r>
              <a:rPr lang="es-ES" dirty="0"/>
              <a:t>MERCANTIL</a:t>
            </a:r>
          </a:p>
          <a:p>
            <a:endParaRPr lang="es-ES" dirty="0"/>
          </a:p>
          <a:p>
            <a:r>
              <a:rPr lang="es-ES" dirty="0"/>
              <a:t>D/</a:t>
            </a:r>
            <a:r>
              <a:rPr lang="es-ES" dirty="0" err="1"/>
              <a:t>Dña</a:t>
            </a:r>
            <a:r>
              <a:rPr lang="es-ES" dirty="0"/>
              <a:t>: XXXXXXXXX</a:t>
            </a:r>
          </a:p>
        </p:txBody>
      </p:sp>
      <p:cxnSp>
        <p:nvCxnSpPr>
          <p:cNvPr id="13" name="Conector recto de flecha 12">
            <a:extLst>
              <a:ext uri="{FF2B5EF4-FFF2-40B4-BE49-F238E27FC236}">
                <a16:creationId xmlns:a16="http://schemas.microsoft.com/office/drawing/2014/main" id="{67113D45-CA9B-7EE7-1111-21E0A668D876}"/>
              </a:ext>
            </a:extLst>
          </p:cNvPr>
          <p:cNvCxnSpPr/>
          <p:nvPr/>
        </p:nvCxnSpPr>
        <p:spPr>
          <a:xfrm flipV="1">
            <a:off x="3267182" y="1407384"/>
            <a:ext cx="667820" cy="600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5BB9508-EED7-0AB9-BD5A-D817FACDCB84}"/>
              </a:ext>
            </a:extLst>
          </p:cNvPr>
          <p:cNvCxnSpPr>
            <a:cxnSpLocks/>
          </p:cNvCxnSpPr>
          <p:nvPr/>
        </p:nvCxnSpPr>
        <p:spPr>
          <a:xfrm>
            <a:off x="3267182" y="2079502"/>
            <a:ext cx="775078" cy="389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A3F712A3-4BDD-282C-A36D-8900C77E7BD7}"/>
              </a:ext>
            </a:extLst>
          </p:cNvPr>
          <p:cNvCxnSpPr>
            <a:cxnSpLocks/>
          </p:cNvCxnSpPr>
          <p:nvPr/>
        </p:nvCxnSpPr>
        <p:spPr>
          <a:xfrm>
            <a:off x="7105998" y="2679666"/>
            <a:ext cx="9489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B2C46A2B-F297-77BD-FBD2-35FD7C25B462}"/>
              </a:ext>
            </a:extLst>
          </p:cNvPr>
          <p:cNvSpPr/>
          <p:nvPr/>
        </p:nvSpPr>
        <p:spPr>
          <a:xfrm>
            <a:off x="53481" y="2007549"/>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C04F7991-2BC9-8965-5613-A6EFC4F77DB5}"/>
              </a:ext>
            </a:extLst>
          </p:cNvPr>
          <p:cNvSpPr/>
          <p:nvPr/>
        </p:nvSpPr>
        <p:spPr>
          <a:xfrm>
            <a:off x="3950808" y="1522264"/>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D456D99A-EB31-C832-FD62-AEBF3D71073A}"/>
              </a:ext>
            </a:extLst>
          </p:cNvPr>
          <p:cNvSpPr/>
          <p:nvPr/>
        </p:nvSpPr>
        <p:spPr>
          <a:xfrm>
            <a:off x="3961477" y="2786655"/>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CD915F7B-EB5C-57FB-9B32-5D9B8032610B}"/>
              </a:ext>
            </a:extLst>
          </p:cNvPr>
          <p:cNvSpPr/>
          <p:nvPr/>
        </p:nvSpPr>
        <p:spPr>
          <a:xfrm>
            <a:off x="7791410" y="2786655"/>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55D495B8-1926-818F-71DE-FA4D1895072A}"/>
              </a:ext>
            </a:extLst>
          </p:cNvPr>
          <p:cNvSpPr txBox="1"/>
          <p:nvPr/>
        </p:nvSpPr>
        <p:spPr>
          <a:xfrm>
            <a:off x="328771" y="3639462"/>
            <a:ext cx="2776529" cy="923330"/>
          </a:xfrm>
          <a:prstGeom prst="rect">
            <a:avLst/>
          </a:prstGeom>
          <a:solidFill>
            <a:schemeClr val="bg1">
              <a:lumMod val="75000"/>
            </a:schemeClr>
          </a:solidFill>
        </p:spPr>
        <p:txBody>
          <a:bodyPr wrap="none" rtlCol="0">
            <a:spAutoFit/>
          </a:bodyPr>
          <a:lstStyle/>
          <a:p>
            <a:r>
              <a:rPr lang="es-ES" dirty="0"/>
              <a:t>SOLICITUD SERMI FIRMADA</a:t>
            </a:r>
          </a:p>
          <a:p>
            <a:endParaRPr lang="es-ES" dirty="0"/>
          </a:p>
          <a:p>
            <a:r>
              <a:rPr lang="es-ES" dirty="0"/>
              <a:t>D/</a:t>
            </a:r>
            <a:r>
              <a:rPr lang="es-ES" dirty="0" err="1"/>
              <a:t>Dña</a:t>
            </a:r>
            <a:r>
              <a:rPr lang="es-ES" dirty="0"/>
              <a:t>: YYYYYYYYYYY</a:t>
            </a:r>
          </a:p>
        </p:txBody>
      </p:sp>
      <p:sp>
        <p:nvSpPr>
          <p:cNvPr id="33" name="CuadroTexto 32">
            <a:extLst>
              <a:ext uri="{FF2B5EF4-FFF2-40B4-BE49-F238E27FC236}">
                <a16:creationId xmlns:a16="http://schemas.microsoft.com/office/drawing/2014/main" id="{57B02BC3-E2CA-86C5-5B7A-62F25AEC6B3E}"/>
              </a:ext>
            </a:extLst>
          </p:cNvPr>
          <p:cNvSpPr txBox="1"/>
          <p:nvPr/>
        </p:nvSpPr>
        <p:spPr>
          <a:xfrm>
            <a:off x="4164902" y="3625551"/>
            <a:ext cx="2874761" cy="923330"/>
          </a:xfrm>
          <a:prstGeom prst="rect">
            <a:avLst/>
          </a:prstGeom>
          <a:solidFill>
            <a:schemeClr val="accent2">
              <a:lumMod val="40000"/>
              <a:lumOff val="60000"/>
            </a:schemeClr>
          </a:solidFill>
        </p:spPr>
        <p:txBody>
          <a:bodyPr wrap="none" rtlCol="0">
            <a:spAutoFit/>
          </a:bodyPr>
          <a:lstStyle/>
          <a:p>
            <a:r>
              <a:rPr lang="es-ES" dirty="0"/>
              <a:t>ESCRITURAS DE LA EMPRESA</a:t>
            </a:r>
          </a:p>
          <a:p>
            <a:endParaRPr lang="es-ES" dirty="0"/>
          </a:p>
          <a:p>
            <a:r>
              <a:rPr lang="es-ES" dirty="0"/>
              <a:t>D/</a:t>
            </a:r>
            <a:r>
              <a:rPr lang="es-ES" dirty="0" err="1"/>
              <a:t>Dña</a:t>
            </a:r>
            <a:r>
              <a:rPr lang="es-ES" dirty="0"/>
              <a:t>: XXXXXXXXX</a:t>
            </a:r>
          </a:p>
        </p:txBody>
      </p:sp>
      <p:sp>
        <p:nvSpPr>
          <p:cNvPr id="35" name="CuadroTexto 34">
            <a:extLst>
              <a:ext uri="{FF2B5EF4-FFF2-40B4-BE49-F238E27FC236}">
                <a16:creationId xmlns:a16="http://schemas.microsoft.com/office/drawing/2014/main" id="{B740B2CC-C7CD-B11C-AC00-154589E85F63}"/>
              </a:ext>
            </a:extLst>
          </p:cNvPr>
          <p:cNvSpPr txBox="1"/>
          <p:nvPr/>
        </p:nvSpPr>
        <p:spPr>
          <a:xfrm>
            <a:off x="8160015" y="3639462"/>
            <a:ext cx="2691828" cy="923330"/>
          </a:xfrm>
          <a:prstGeom prst="rect">
            <a:avLst/>
          </a:prstGeom>
          <a:solidFill>
            <a:schemeClr val="accent5">
              <a:lumMod val="40000"/>
              <a:lumOff val="60000"/>
            </a:schemeClr>
          </a:solidFill>
        </p:spPr>
        <p:txBody>
          <a:bodyPr wrap="square" rtlCol="0">
            <a:spAutoFit/>
          </a:bodyPr>
          <a:lstStyle/>
          <a:p>
            <a:r>
              <a:rPr lang="es-ES" dirty="0"/>
              <a:t>PODER NOTARIAL PARA</a:t>
            </a:r>
          </a:p>
          <a:p>
            <a:endParaRPr lang="es-ES" dirty="0"/>
          </a:p>
          <a:p>
            <a:r>
              <a:rPr lang="es-ES" dirty="0"/>
              <a:t>D/</a:t>
            </a:r>
            <a:r>
              <a:rPr lang="es-ES" dirty="0" err="1"/>
              <a:t>Dña</a:t>
            </a:r>
            <a:r>
              <a:rPr lang="es-ES" dirty="0"/>
              <a:t>: YYYYYYYY</a:t>
            </a:r>
          </a:p>
        </p:txBody>
      </p:sp>
      <p:cxnSp>
        <p:nvCxnSpPr>
          <p:cNvPr id="37" name="Conector recto de flecha 36">
            <a:extLst>
              <a:ext uri="{FF2B5EF4-FFF2-40B4-BE49-F238E27FC236}">
                <a16:creationId xmlns:a16="http://schemas.microsoft.com/office/drawing/2014/main" id="{91EDBFCE-F56C-BC6C-8A40-9E394CB2FD5B}"/>
              </a:ext>
            </a:extLst>
          </p:cNvPr>
          <p:cNvCxnSpPr>
            <a:cxnSpLocks/>
          </p:cNvCxnSpPr>
          <p:nvPr/>
        </p:nvCxnSpPr>
        <p:spPr>
          <a:xfrm>
            <a:off x="3277456" y="4173080"/>
            <a:ext cx="529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774D7350-517A-ABB5-4EC4-243EA6CB219D}"/>
              </a:ext>
            </a:extLst>
          </p:cNvPr>
          <p:cNvCxnSpPr>
            <a:cxnSpLocks/>
          </p:cNvCxnSpPr>
          <p:nvPr/>
        </p:nvCxnSpPr>
        <p:spPr>
          <a:xfrm>
            <a:off x="7116271" y="4107157"/>
            <a:ext cx="9489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Elipse 38">
            <a:extLst>
              <a:ext uri="{FF2B5EF4-FFF2-40B4-BE49-F238E27FC236}">
                <a16:creationId xmlns:a16="http://schemas.microsoft.com/office/drawing/2014/main" id="{A3E965A5-9499-9FB4-4F8C-DF15FEAD956F}"/>
              </a:ext>
            </a:extLst>
          </p:cNvPr>
          <p:cNvSpPr/>
          <p:nvPr/>
        </p:nvSpPr>
        <p:spPr>
          <a:xfrm>
            <a:off x="63755" y="4101127"/>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lipse 39">
            <a:extLst>
              <a:ext uri="{FF2B5EF4-FFF2-40B4-BE49-F238E27FC236}">
                <a16:creationId xmlns:a16="http://schemas.microsoft.com/office/drawing/2014/main" id="{7FDAD259-4BD7-93D9-D0BE-3C90C2B158E9}"/>
              </a:ext>
            </a:extLst>
          </p:cNvPr>
          <p:cNvSpPr/>
          <p:nvPr/>
        </p:nvSpPr>
        <p:spPr>
          <a:xfrm>
            <a:off x="4069407" y="4087216"/>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a:extLst>
              <a:ext uri="{FF2B5EF4-FFF2-40B4-BE49-F238E27FC236}">
                <a16:creationId xmlns:a16="http://schemas.microsoft.com/office/drawing/2014/main" id="{88048485-2571-75BD-49DD-33087194C152}"/>
              </a:ext>
            </a:extLst>
          </p:cNvPr>
          <p:cNvSpPr/>
          <p:nvPr/>
        </p:nvSpPr>
        <p:spPr>
          <a:xfrm>
            <a:off x="7820838" y="4101127"/>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CuadroTexto 43">
            <a:extLst>
              <a:ext uri="{FF2B5EF4-FFF2-40B4-BE49-F238E27FC236}">
                <a16:creationId xmlns:a16="http://schemas.microsoft.com/office/drawing/2014/main" id="{1BEDE575-CB22-DD5D-24C1-9558F32145FA}"/>
              </a:ext>
            </a:extLst>
          </p:cNvPr>
          <p:cNvSpPr txBox="1"/>
          <p:nvPr/>
        </p:nvSpPr>
        <p:spPr>
          <a:xfrm>
            <a:off x="337335" y="5366164"/>
            <a:ext cx="3071162" cy="923330"/>
          </a:xfrm>
          <a:prstGeom prst="rect">
            <a:avLst/>
          </a:prstGeom>
          <a:solidFill>
            <a:schemeClr val="bg1">
              <a:lumMod val="75000"/>
            </a:schemeClr>
          </a:solidFill>
        </p:spPr>
        <p:txBody>
          <a:bodyPr wrap="none" rtlCol="0">
            <a:spAutoFit/>
          </a:bodyPr>
          <a:lstStyle/>
          <a:p>
            <a:r>
              <a:rPr lang="es-ES" dirty="0"/>
              <a:t>SOLICITUD SERMI AUTONOMO</a:t>
            </a:r>
          </a:p>
          <a:p>
            <a:endParaRPr lang="es-ES" dirty="0"/>
          </a:p>
          <a:p>
            <a:r>
              <a:rPr lang="es-ES" dirty="0"/>
              <a:t>D/</a:t>
            </a:r>
            <a:r>
              <a:rPr lang="es-ES" dirty="0" err="1"/>
              <a:t>Dña</a:t>
            </a:r>
            <a:r>
              <a:rPr lang="es-ES" dirty="0"/>
              <a:t>: XXXXXXXXX</a:t>
            </a:r>
          </a:p>
        </p:txBody>
      </p:sp>
      <p:sp>
        <p:nvSpPr>
          <p:cNvPr id="45" name="Elipse 44">
            <a:extLst>
              <a:ext uri="{FF2B5EF4-FFF2-40B4-BE49-F238E27FC236}">
                <a16:creationId xmlns:a16="http://schemas.microsoft.com/office/drawing/2014/main" id="{16C05B8F-21A4-548E-E2B6-E53E78B519E2}"/>
              </a:ext>
            </a:extLst>
          </p:cNvPr>
          <p:cNvSpPr/>
          <p:nvPr/>
        </p:nvSpPr>
        <p:spPr>
          <a:xfrm>
            <a:off x="72319" y="5827829"/>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6" name="Conector recto de flecha 45">
            <a:extLst>
              <a:ext uri="{FF2B5EF4-FFF2-40B4-BE49-F238E27FC236}">
                <a16:creationId xmlns:a16="http://schemas.microsoft.com/office/drawing/2014/main" id="{3B7A173F-1900-6601-A757-909CAB2F80AE}"/>
              </a:ext>
            </a:extLst>
          </p:cNvPr>
          <p:cNvCxnSpPr>
            <a:cxnSpLocks/>
          </p:cNvCxnSpPr>
          <p:nvPr/>
        </p:nvCxnSpPr>
        <p:spPr>
          <a:xfrm>
            <a:off x="3513145" y="5868985"/>
            <a:ext cx="5291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CuadroTexto 46">
            <a:extLst>
              <a:ext uri="{FF2B5EF4-FFF2-40B4-BE49-F238E27FC236}">
                <a16:creationId xmlns:a16="http://schemas.microsoft.com/office/drawing/2014/main" id="{07F7CB68-DE2F-E3CB-BC2D-D61D7D48633F}"/>
              </a:ext>
            </a:extLst>
          </p:cNvPr>
          <p:cNvSpPr txBox="1"/>
          <p:nvPr/>
        </p:nvSpPr>
        <p:spPr>
          <a:xfrm>
            <a:off x="4243376" y="5263188"/>
            <a:ext cx="3654733" cy="1200329"/>
          </a:xfrm>
          <a:prstGeom prst="rect">
            <a:avLst/>
          </a:prstGeom>
          <a:solidFill>
            <a:schemeClr val="accent4">
              <a:lumMod val="60000"/>
              <a:lumOff val="40000"/>
            </a:schemeClr>
          </a:solidFill>
        </p:spPr>
        <p:txBody>
          <a:bodyPr wrap="square" rtlCol="0">
            <a:spAutoFit/>
          </a:bodyPr>
          <a:lstStyle/>
          <a:p>
            <a:r>
              <a:rPr lang="es-ES" dirty="0"/>
              <a:t>JUSTIFICACIÓN USO INSTALACIONES  (PROPIEDAD, ALQUILER…)</a:t>
            </a:r>
          </a:p>
          <a:p>
            <a:endParaRPr lang="es-ES" dirty="0"/>
          </a:p>
          <a:p>
            <a:r>
              <a:rPr lang="es-ES" dirty="0"/>
              <a:t>D/</a:t>
            </a:r>
            <a:r>
              <a:rPr lang="es-ES" dirty="0" err="1"/>
              <a:t>Dña</a:t>
            </a:r>
            <a:r>
              <a:rPr lang="es-ES" dirty="0"/>
              <a:t>: XXXXXXXX</a:t>
            </a:r>
          </a:p>
        </p:txBody>
      </p:sp>
    </p:spTree>
    <p:extLst>
      <p:ext uri="{BB962C8B-B14F-4D97-AF65-F5344CB8AC3E}">
        <p14:creationId xmlns:p14="http://schemas.microsoft.com/office/powerpoint/2010/main" val="221500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3" name="Tabla 5">
            <a:extLst>
              <a:ext uri="{FF2B5EF4-FFF2-40B4-BE49-F238E27FC236}">
                <a16:creationId xmlns:a16="http://schemas.microsoft.com/office/drawing/2014/main" id="{ECDDF425-6842-C5C6-AFAC-9C6AFC5FB0B0}"/>
              </a:ext>
            </a:extLst>
          </p:cNvPr>
          <p:cNvGraphicFramePr>
            <a:graphicFrameLocks noGrp="1"/>
          </p:cNvGraphicFramePr>
          <p:nvPr>
            <p:extLst>
              <p:ext uri="{D42A27DB-BD31-4B8C-83A1-F6EECF244321}">
                <p14:modId xmlns:p14="http://schemas.microsoft.com/office/powerpoint/2010/main" val="2063767154"/>
              </p:ext>
            </p:extLst>
          </p:nvPr>
        </p:nvGraphicFramePr>
        <p:xfrm>
          <a:off x="421746" y="867376"/>
          <a:ext cx="10941473" cy="1285240"/>
        </p:xfrm>
        <a:graphic>
          <a:graphicData uri="http://schemas.openxmlformats.org/drawingml/2006/table">
            <a:tbl>
              <a:tblPr firstRow="1" bandRow="1">
                <a:tableStyleId>{21E4AEA4-8DFA-4A89-87EB-49C32662AFE0}</a:tableStyleId>
              </a:tblPr>
              <a:tblGrid>
                <a:gridCol w="4493004">
                  <a:extLst>
                    <a:ext uri="{9D8B030D-6E8A-4147-A177-3AD203B41FA5}">
                      <a16:colId xmlns:a16="http://schemas.microsoft.com/office/drawing/2014/main" val="1631119771"/>
                    </a:ext>
                  </a:extLst>
                </a:gridCol>
                <a:gridCol w="1764434">
                  <a:extLst>
                    <a:ext uri="{9D8B030D-6E8A-4147-A177-3AD203B41FA5}">
                      <a16:colId xmlns:a16="http://schemas.microsoft.com/office/drawing/2014/main" val="2751567960"/>
                    </a:ext>
                  </a:extLst>
                </a:gridCol>
                <a:gridCol w="4684035">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Información sobre los empleados con funciones y responsabilidades, identificando claramente quién accederá a SERMI</a:t>
                      </a:r>
                    </a:p>
                  </a:txBody>
                  <a:tcPr/>
                </a:tc>
                <a:tc>
                  <a:txBody>
                    <a:bodyPr/>
                    <a:lstStyle/>
                    <a:p>
                      <a:r>
                        <a:rPr lang="es-ES" dirty="0">
                          <a:latin typeface="Univers Condensed" panose="020B0506020202050204" pitchFamily="34" charset="0"/>
                        </a:rPr>
                        <a:t>TALLER</a:t>
                      </a:r>
                    </a:p>
                  </a:txBody>
                  <a:tcPr/>
                </a:tc>
                <a:tc>
                  <a:txBody>
                    <a:bodyPr/>
                    <a:lstStyle/>
                    <a:p>
                      <a:r>
                        <a:rPr lang="es-ES" sz="1800" kern="1200" dirty="0">
                          <a:solidFill>
                            <a:schemeClr val="dk1"/>
                          </a:solidFill>
                          <a:latin typeface="Univers Condensed" panose="020B0506020202050204" pitchFamily="34" charset="0"/>
                          <a:ea typeface="+mn-ea"/>
                          <a:cs typeface="+mn-cs"/>
                        </a:rPr>
                        <a:t>Organigrama o listado de personal con responsabilidades y funciones dentro del esquema SERMI</a:t>
                      </a:r>
                    </a:p>
                  </a:txBody>
                  <a:tcPr/>
                </a:tc>
                <a:extLst>
                  <a:ext uri="{0D108BD9-81ED-4DB2-BD59-A6C34878D82A}">
                    <a16:rowId xmlns:a16="http://schemas.microsoft.com/office/drawing/2014/main" val="474743680"/>
                  </a:ext>
                </a:extLst>
              </a:tr>
            </a:tbl>
          </a:graphicData>
        </a:graphic>
      </p:graphicFrame>
      <p:sp>
        <p:nvSpPr>
          <p:cNvPr id="7" name="CuadroTexto 6">
            <a:extLst>
              <a:ext uri="{FF2B5EF4-FFF2-40B4-BE49-F238E27FC236}">
                <a16:creationId xmlns:a16="http://schemas.microsoft.com/office/drawing/2014/main" id="{CB1B5CC5-2CC4-A0DF-67F7-5A4767DA40EE}"/>
              </a:ext>
            </a:extLst>
          </p:cNvPr>
          <p:cNvSpPr txBox="1"/>
          <p:nvPr/>
        </p:nvSpPr>
        <p:spPr>
          <a:xfrm>
            <a:off x="421746" y="2457197"/>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Este organigrama nos debe permitir determinar quién es el Director, y quienes son los empleados que participaran en el Esquema SERMI.  </a:t>
            </a:r>
            <a:r>
              <a:rPr lang="es-ES" b="1" dirty="0">
                <a:solidFill>
                  <a:schemeClr val="bg1"/>
                </a:solidFill>
                <a:latin typeface="Univers Condensed" panose="020B0506020202050204" pitchFamily="34" charset="0"/>
              </a:rPr>
              <a:t>Se proporcionará un formato </a:t>
            </a:r>
            <a:endParaRPr lang="es-ES" b="1" dirty="0">
              <a:solidFill>
                <a:schemeClr val="bg1"/>
              </a:solidFill>
            </a:endParaRPr>
          </a:p>
        </p:txBody>
      </p:sp>
      <p:sp>
        <p:nvSpPr>
          <p:cNvPr id="8" name="CuadroTexto 7">
            <a:extLst>
              <a:ext uri="{FF2B5EF4-FFF2-40B4-BE49-F238E27FC236}">
                <a16:creationId xmlns:a16="http://schemas.microsoft.com/office/drawing/2014/main" id="{4E9B3F0D-3EDB-7C68-2FC8-E511C7E286BF}"/>
              </a:ext>
            </a:extLst>
          </p:cNvPr>
          <p:cNvSpPr txBox="1"/>
          <p:nvPr/>
        </p:nvSpPr>
        <p:spPr>
          <a:xfrm>
            <a:off x="421746" y="3277418"/>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A nivel de datos personales solo necesitamos saber quién es el Director, Propietario y el/los empleados que tengan acceso a SERMI, aunque sí que necesitamos saber las funciones que tienen</a:t>
            </a:r>
            <a:endParaRPr lang="es-ES" dirty="0">
              <a:solidFill>
                <a:schemeClr val="bg1"/>
              </a:solidFill>
            </a:endParaRPr>
          </a:p>
        </p:txBody>
      </p:sp>
      <p:sp>
        <p:nvSpPr>
          <p:cNvPr id="9" name="CuadroTexto 8">
            <a:extLst>
              <a:ext uri="{FF2B5EF4-FFF2-40B4-BE49-F238E27FC236}">
                <a16:creationId xmlns:a16="http://schemas.microsoft.com/office/drawing/2014/main" id="{2477D100-FC6A-4220-D166-CA0C2E33C8B8}"/>
              </a:ext>
            </a:extLst>
          </p:cNvPr>
          <p:cNvSpPr txBox="1"/>
          <p:nvPr/>
        </p:nvSpPr>
        <p:spPr>
          <a:xfrm>
            <a:off x="421746" y="4097639"/>
            <a:ext cx="10705166" cy="369332"/>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Se proporcionará un formato sencillo </a:t>
            </a:r>
            <a:endParaRPr lang="es-ES" b="1" dirty="0">
              <a:solidFill>
                <a:schemeClr val="bg1"/>
              </a:solidFill>
            </a:endParaRPr>
          </a:p>
        </p:txBody>
      </p:sp>
    </p:spTree>
    <p:extLst>
      <p:ext uri="{BB962C8B-B14F-4D97-AF65-F5344CB8AC3E}">
        <p14:creationId xmlns:p14="http://schemas.microsoft.com/office/powerpoint/2010/main" val="328121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pic>
        <p:nvPicPr>
          <p:cNvPr id="6" name="Imagen 5">
            <a:extLst>
              <a:ext uri="{FF2B5EF4-FFF2-40B4-BE49-F238E27FC236}">
                <a16:creationId xmlns:a16="http://schemas.microsoft.com/office/drawing/2014/main" id="{BC92D521-4D2D-ED6C-DBCF-38DF4A97D951}"/>
              </a:ext>
            </a:extLst>
          </p:cNvPr>
          <p:cNvPicPr>
            <a:picLocks noChangeAspect="1"/>
          </p:cNvPicPr>
          <p:nvPr/>
        </p:nvPicPr>
        <p:blipFill>
          <a:blip r:embed="rId3"/>
          <a:stretch>
            <a:fillRect/>
          </a:stretch>
        </p:blipFill>
        <p:spPr>
          <a:xfrm>
            <a:off x="0" y="1367143"/>
            <a:ext cx="12192000" cy="2829169"/>
          </a:xfrm>
          <a:prstGeom prst="rect">
            <a:avLst/>
          </a:prstGeom>
        </p:spPr>
      </p:pic>
    </p:spTree>
    <p:extLst>
      <p:ext uri="{BB962C8B-B14F-4D97-AF65-F5344CB8AC3E}">
        <p14:creationId xmlns:p14="http://schemas.microsoft.com/office/powerpoint/2010/main" val="123069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6" name="Tabla 5">
            <a:extLst>
              <a:ext uri="{FF2B5EF4-FFF2-40B4-BE49-F238E27FC236}">
                <a16:creationId xmlns:a16="http://schemas.microsoft.com/office/drawing/2014/main" id="{7510CE98-AAC8-3840-75AC-50B01C7AB0F4}"/>
              </a:ext>
            </a:extLst>
          </p:cNvPr>
          <p:cNvGraphicFramePr>
            <a:graphicFrameLocks noGrp="1"/>
          </p:cNvGraphicFramePr>
          <p:nvPr>
            <p:extLst>
              <p:ext uri="{D42A27DB-BD31-4B8C-83A1-F6EECF244321}">
                <p14:modId xmlns:p14="http://schemas.microsoft.com/office/powerpoint/2010/main" val="1175789152"/>
              </p:ext>
            </p:extLst>
          </p:nvPr>
        </p:nvGraphicFramePr>
        <p:xfrm>
          <a:off x="462176" y="876019"/>
          <a:ext cx="10736655" cy="1285240"/>
        </p:xfrm>
        <a:graphic>
          <a:graphicData uri="http://schemas.openxmlformats.org/drawingml/2006/table">
            <a:tbl>
              <a:tblPr firstRow="1" bandRow="1">
                <a:tableStyleId>{21E4AEA4-8DFA-4A89-87EB-49C32662AFE0}</a:tableStyleId>
              </a:tblPr>
              <a:tblGrid>
                <a:gridCol w="4408898">
                  <a:extLst>
                    <a:ext uri="{9D8B030D-6E8A-4147-A177-3AD203B41FA5}">
                      <a16:colId xmlns:a16="http://schemas.microsoft.com/office/drawing/2014/main" val="1631119771"/>
                    </a:ext>
                  </a:extLst>
                </a:gridCol>
                <a:gridCol w="1731404">
                  <a:extLst>
                    <a:ext uri="{9D8B030D-6E8A-4147-A177-3AD203B41FA5}">
                      <a16:colId xmlns:a16="http://schemas.microsoft.com/office/drawing/2014/main" val="2751567960"/>
                    </a:ext>
                  </a:extLst>
                </a:gridCol>
                <a:gridCol w="4596353">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Seguro de responsabilidad civil con al menos 1M de cobertura para daños personales y 0,5M para daños materiales</a:t>
                      </a:r>
                    </a:p>
                  </a:txBody>
                  <a:tcPr/>
                </a:tc>
                <a:tc>
                  <a:txBody>
                    <a:bodyPr/>
                    <a:lstStyle/>
                    <a:p>
                      <a:r>
                        <a:rPr lang="es-ES" dirty="0">
                          <a:latin typeface="Univers Condensed" panose="020B0506020202050204" pitchFamily="34" charset="0"/>
                        </a:rPr>
                        <a:t>TALLER</a:t>
                      </a:r>
                    </a:p>
                  </a:txBody>
                  <a:tcPr/>
                </a:tc>
                <a:tc>
                  <a:txBody>
                    <a:bodyPr/>
                    <a:lstStyle/>
                    <a:p>
                      <a:r>
                        <a:rPr lang="es-ES" sz="1800" kern="1200" dirty="0">
                          <a:solidFill>
                            <a:schemeClr val="dk1"/>
                          </a:solidFill>
                          <a:latin typeface="Univers Condensed" panose="020B0506020202050204" pitchFamily="34" charset="0"/>
                          <a:ea typeface="+mn-ea"/>
                          <a:cs typeface="+mn-cs"/>
                        </a:rPr>
                        <a:t>Copia de la póliza y recibo de pago de la misma</a:t>
                      </a:r>
                    </a:p>
                    <a:p>
                      <a:endParaRPr lang="es-ES" sz="1800" kern="1200" dirty="0">
                        <a:solidFill>
                          <a:schemeClr val="dk1"/>
                        </a:solidFill>
                        <a:latin typeface="Univers Condensed" panose="020B0506020202050204" pitchFamily="34" charset="0"/>
                        <a:ea typeface="+mn-ea"/>
                        <a:cs typeface="+mn-cs"/>
                      </a:endParaRPr>
                    </a:p>
                    <a:p>
                      <a:r>
                        <a:rPr lang="es-ES" sz="1800" kern="1200" dirty="0">
                          <a:solidFill>
                            <a:schemeClr val="dk1"/>
                          </a:solidFill>
                          <a:latin typeface="Univers Condensed" panose="020B0506020202050204" pitchFamily="34" charset="0"/>
                          <a:ea typeface="+mn-ea"/>
                          <a:cs typeface="+mn-cs"/>
                        </a:rPr>
                        <a:t>Certificado de la aseguradora</a:t>
                      </a:r>
                    </a:p>
                  </a:txBody>
                  <a:tcPr/>
                </a:tc>
                <a:extLst>
                  <a:ext uri="{0D108BD9-81ED-4DB2-BD59-A6C34878D82A}">
                    <a16:rowId xmlns:a16="http://schemas.microsoft.com/office/drawing/2014/main" val="474743680"/>
                  </a:ext>
                </a:extLst>
              </a:tr>
            </a:tbl>
          </a:graphicData>
        </a:graphic>
      </p:graphicFrame>
      <p:sp>
        <p:nvSpPr>
          <p:cNvPr id="3" name="CuadroTexto 2">
            <a:extLst>
              <a:ext uri="{FF2B5EF4-FFF2-40B4-BE49-F238E27FC236}">
                <a16:creationId xmlns:a16="http://schemas.microsoft.com/office/drawing/2014/main" id="{3AB35388-3550-EF37-7D50-BF97735A7573}"/>
              </a:ext>
            </a:extLst>
          </p:cNvPr>
          <p:cNvSpPr txBox="1"/>
          <p:nvPr/>
        </p:nvSpPr>
        <p:spPr>
          <a:xfrm>
            <a:off x="421746" y="2457197"/>
            <a:ext cx="10705166" cy="369332"/>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Este es el requisito más estricto de todo el tema SERMI, debido a las altas cuantías de la RC que exigen.</a:t>
            </a:r>
            <a:endParaRPr lang="es-ES" b="1" dirty="0">
              <a:solidFill>
                <a:schemeClr val="bg1"/>
              </a:solidFill>
            </a:endParaRPr>
          </a:p>
        </p:txBody>
      </p:sp>
      <p:sp>
        <p:nvSpPr>
          <p:cNvPr id="7" name="CuadroTexto 6">
            <a:extLst>
              <a:ext uri="{FF2B5EF4-FFF2-40B4-BE49-F238E27FC236}">
                <a16:creationId xmlns:a16="http://schemas.microsoft.com/office/drawing/2014/main" id="{B9B80D3D-E8AE-C876-4F8A-3255E5BB8E7E}"/>
              </a:ext>
            </a:extLst>
          </p:cNvPr>
          <p:cNvSpPr txBox="1"/>
          <p:nvPr/>
        </p:nvSpPr>
        <p:spPr>
          <a:xfrm>
            <a:off x="421746" y="3059668"/>
            <a:ext cx="10705166" cy="646331"/>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Las cantidades deben venir correcta y claramente especificadas. Si en la póliza misma están confusas, se requerirá un certificado de la aseguradora</a:t>
            </a:r>
            <a:endParaRPr lang="es-ES" b="1" dirty="0">
              <a:solidFill>
                <a:schemeClr val="bg1"/>
              </a:solidFill>
            </a:endParaRPr>
          </a:p>
        </p:txBody>
      </p:sp>
      <p:sp>
        <p:nvSpPr>
          <p:cNvPr id="8" name="CuadroTexto 7">
            <a:extLst>
              <a:ext uri="{FF2B5EF4-FFF2-40B4-BE49-F238E27FC236}">
                <a16:creationId xmlns:a16="http://schemas.microsoft.com/office/drawing/2014/main" id="{1E5F2CA3-F995-09A9-4EB8-2F51BC21A10D}"/>
              </a:ext>
            </a:extLst>
          </p:cNvPr>
          <p:cNvSpPr txBox="1"/>
          <p:nvPr/>
        </p:nvSpPr>
        <p:spPr>
          <a:xfrm>
            <a:off x="2260312" y="4840755"/>
            <a:ext cx="2100511" cy="369332"/>
          </a:xfrm>
          <a:prstGeom prst="rect">
            <a:avLst/>
          </a:prstGeom>
          <a:solidFill>
            <a:schemeClr val="accent5">
              <a:lumMod val="60000"/>
              <a:lumOff val="40000"/>
            </a:schemeClr>
          </a:solidFill>
        </p:spPr>
        <p:txBody>
          <a:bodyPr wrap="none" rtlCol="0">
            <a:spAutoFit/>
          </a:bodyPr>
          <a:lstStyle/>
          <a:p>
            <a:r>
              <a:rPr lang="es-ES" dirty="0"/>
              <a:t>PÓLIZA DE SEGUROS</a:t>
            </a:r>
          </a:p>
        </p:txBody>
      </p:sp>
      <p:sp>
        <p:nvSpPr>
          <p:cNvPr id="9" name="CuadroTexto 8">
            <a:extLst>
              <a:ext uri="{FF2B5EF4-FFF2-40B4-BE49-F238E27FC236}">
                <a16:creationId xmlns:a16="http://schemas.microsoft.com/office/drawing/2014/main" id="{AFDBF4AA-52C6-3F4E-EF53-D58B7C53DBE0}"/>
              </a:ext>
            </a:extLst>
          </p:cNvPr>
          <p:cNvSpPr txBox="1"/>
          <p:nvPr/>
        </p:nvSpPr>
        <p:spPr>
          <a:xfrm>
            <a:off x="4609032" y="4840755"/>
            <a:ext cx="3079561" cy="369332"/>
          </a:xfrm>
          <a:prstGeom prst="rect">
            <a:avLst/>
          </a:prstGeom>
          <a:solidFill>
            <a:schemeClr val="accent5">
              <a:lumMod val="60000"/>
              <a:lumOff val="40000"/>
            </a:schemeClr>
          </a:solidFill>
        </p:spPr>
        <p:txBody>
          <a:bodyPr wrap="none" rtlCol="0">
            <a:spAutoFit/>
          </a:bodyPr>
          <a:lstStyle/>
          <a:p>
            <a:r>
              <a:rPr lang="es-ES" dirty="0"/>
              <a:t>RECIBO DE PAGO DE LA PÓLIZA</a:t>
            </a:r>
          </a:p>
        </p:txBody>
      </p:sp>
      <p:sp>
        <p:nvSpPr>
          <p:cNvPr id="10" name="CuadroTexto 9">
            <a:extLst>
              <a:ext uri="{FF2B5EF4-FFF2-40B4-BE49-F238E27FC236}">
                <a16:creationId xmlns:a16="http://schemas.microsoft.com/office/drawing/2014/main" id="{E2BB5932-4417-6366-2325-F7ABECFC110A}"/>
              </a:ext>
            </a:extLst>
          </p:cNvPr>
          <p:cNvSpPr txBox="1"/>
          <p:nvPr/>
        </p:nvSpPr>
        <p:spPr>
          <a:xfrm>
            <a:off x="2260312" y="5725328"/>
            <a:ext cx="5428281" cy="369332"/>
          </a:xfrm>
          <a:prstGeom prst="rect">
            <a:avLst/>
          </a:prstGeom>
          <a:solidFill>
            <a:schemeClr val="accent4">
              <a:lumMod val="60000"/>
              <a:lumOff val="40000"/>
            </a:schemeClr>
          </a:solidFill>
        </p:spPr>
        <p:txBody>
          <a:bodyPr wrap="none" rtlCol="0">
            <a:spAutoFit/>
          </a:bodyPr>
          <a:lstStyle/>
          <a:p>
            <a:r>
              <a:rPr lang="es-ES" dirty="0"/>
              <a:t>CERTIFICADO DE LA ASEGURADORA (3 MESES MÁXIMO)</a:t>
            </a:r>
          </a:p>
        </p:txBody>
      </p:sp>
    </p:spTree>
    <p:extLst>
      <p:ext uri="{BB962C8B-B14F-4D97-AF65-F5344CB8AC3E}">
        <p14:creationId xmlns:p14="http://schemas.microsoft.com/office/powerpoint/2010/main" val="2002763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2" name="Tabla 1">
            <a:extLst>
              <a:ext uri="{FF2B5EF4-FFF2-40B4-BE49-F238E27FC236}">
                <a16:creationId xmlns:a16="http://schemas.microsoft.com/office/drawing/2014/main" id="{9917AB4C-62D5-0BED-8533-38AD44E93D38}"/>
              </a:ext>
            </a:extLst>
          </p:cNvPr>
          <p:cNvGraphicFramePr>
            <a:graphicFrameLocks noGrp="1"/>
          </p:cNvGraphicFramePr>
          <p:nvPr>
            <p:extLst>
              <p:ext uri="{D42A27DB-BD31-4B8C-83A1-F6EECF244321}">
                <p14:modId xmlns:p14="http://schemas.microsoft.com/office/powerpoint/2010/main" val="1051947474"/>
              </p:ext>
            </p:extLst>
          </p:nvPr>
        </p:nvGraphicFramePr>
        <p:xfrm>
          <a:off x="212361" y="1046480"/>
          <a:ext cx="11510452" cy="2382520"/>
        </p:xfrm>
        <a:graphic>
          <a:graphicData uri="http://schemas.openxmlformats.org/drawingml/2006/table">
            <a:tbl>
              <a:tblPr firstRow="1" bandRow="1">
                <a:tableStyleId>{21E4AEA4-8DFA-4A89-87EB-49C32662AFE0}</a:tableStyleId>
              </a:tblPr>
              <a:tblGrid>
                <a:gridCol w="4726649">
                  <a:extLst>
                    <a:ext uri="{9D8B030D-6E8A-4147-A177-3AD203B41FA5}">
                      <a16:colId xmlns:a16="http://schemas.microsoft.com/office/drawing/2014/main" val="1631119771"/>
                    </a:ext>
                  </a:extLst>
                </a:gridCol>
                <a:gridCol w="1856188">
                  <a:extLst>
                    <a:ext uri="{9D8B030D-6E8A-4147-A177-3AD203B41FA5}">
                      <a16:colId xmlns:a16="http://schemas.microsoft.com/office/drawing/2014/main" val="2751567960"/>
                    </a:ext>
                  </a:extLst>
                </a:gridCol>
                <a:gridCol w="4927615">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Acreditar su actividad en el campo de la automoción</a:t>
                      </a:r>
                    </a:p>
                  </a:txBody>
                  <a:tcPr/>
                </a:tc>
                <a:tc>
                  <a:txBody>
                    <a:bodyPr/>
                    <a:lstStyle/>
                    <a:p>
                      <a:r>
                        <a:rPr lang="es-ES" dirty="0">
                          <a:latin typeface="Univers Condensed" panose="020B0506020202050204" pitchFamily="34" charset="0"/>
                        </a:rPr>
                        <a:t>TALLER</a:t>
                      </a:r>
                    </a:p>
                  </a:txBody>
                  <a:tcPr/>
                </a:tc>
                <a:tc>
                  <a:txBody>
                    <a:bodyPr/>
                    <a:lstStyle/>
                    <a:p>
                      <a:r>
                        <a:rPr lang="es-ES" sz="1800" b="1" kern="1200" dirty="0">
                          <a:solidFill>
                            <a:schemeClr val="dk1"/>
                          </a:solidFill>
                          <a:latin typeface="Univers Condensed" panose="020B0506020202050204" pitchFamily="34" charset="0"/>
                          <a:ea typeface="+mn-ea"/>
                          <a:cs typeface="+mn-cs"/>
                        </a:rPr>
                        <a:t>Registro Industrial (NRI)</a:t>
                      </a:r>
                    </a:p>
                    <a:p>
                      <a:endParaRPr lang="es-ES" sz="1800" kern="1200" dirty="0">
                        <a:solidFill>
                          <a:schemeClr val="dk1"/>
                        </a:solidFill>
                        <a:latin typeface="Univers Condensed" panose="020B0506020202050204" pitchFamily="34" charset="0"/>
                        <a:ea typeface="+mn-ea"/>
                        <a:cs typeface="+mn-cs"/>
                      </a:endParaRPr>
                    </a:p>
                    <a:p>
                      <a:r>
                        <a:rPr lang="es-ES" sz="1800" kern="1200" dirty="0">
                          <a:solidFill>
                            <a:schemeClr val="dk1"/>
                          </a:solidFill>
                          <a:latin typeface="Univers Condensed" panose="020B0506020202050204" pitchFamily="34" charset="0"/>
                          <a:ea typeface="+mn-ea"/>
                          <a:cs typeface="+mn-cs"/>
                        </a:rPr>
                        <a:t>Registro Talleres (NRE)</a:t>
                      </a:r>
                    </a:p>
                    <a:p>
                      <a:endParaRPr lang="es-ES" sz="1800" kern="1200" dirty="0">
                        <a:solidFill>
                          <a:schemeClr val="dk1"/>
                        </a:solidFill>
                        <a:latin typeface="Univers Condensed" panose="020B0506020202050204" pitchFamily="34" charset="0"/>
                        <a:ea typeface="+mn-ea"/>
                        <a:cs typeface="+mn-cs"/>
                      </a:endParaRPr>
                    </a:p>
                    <a:p>
                      <a:r>
                        <a:rPr lang="es-ES" sz="1800" kern="1200" dirty="0">
                          <a:solidFill>
                            <a:schemeClr val="dk1"/>
                          </a:solidFill>
                          <a:latin typeface="Univers Condensed" panose="020B0506020202050204" pitchFamily="34" charset="0"/>
                          <a:ea typeface="+mn-ea"/>
                          <a:cs typeface="+mn-cs"/>
                        </a:rPr>
                        <a:t>Certificado IAE</a:t>
                      </a:r>
                    </a:p>
                    <a:p>
                      <a:endParaRPr lang="es-ES" sz="1800" kern="1200" dirty="0">
                        <a:solidFill>
                          <a:schemeClr val="dk1"/>
                        </a:solidFill>
                        <a:latin typeface="Univers Condensed" panose="020B0506020202050204" pitchFamily="34" charset="0"/>
                        <a:ea typeface="+mn-ea"/>
                        <a:cs typeface="+mn-cs"/>
                      </a:endParaRPr>
                    </a:p>
                    <a:p>
                      <a:r>
                        <a:rPr lang="es-ES" sz="1800" kern="1200" dirty="0">
                          <a:solidFill>
                            <a:schemeClr val="dk1"/>
                          </a:solidFill>
                          <a:latin typeface="Univers Condensed" panose="020B0506020202050204" pitchFamily="34" charset="0"/>
                          <a:ea typeface="+mn-ea"/>
                          <a:cs typeface="+mn-cs"/>
                        </a:rPr>
                        <a:t>Licencia Actividad</a:t>
                      </a:r>
                    </a:p>
                  </a:txBody>
                  <a:tcPr/>
                </a:tc>
                <a:extLst>
                  <a:ext uri="{0D108BD9-81ED-4DB2-BD59-A6C34878D82A}">
                    <a16:rowId xmlns:a16="http://schemas.microsoft.com/office/drawing/2014/main" val="474743680"/>
                  </a:ext>
                </a:extLst>
              </a:tr>
            </a:tbl>
          </a:graphicData>
        </a:graphic>
      </p:graphicFrame>
      <p:sp>
        <p:nvSpPr>
          <p:cNvPr id="7" name="CuadroTexto 6">
            <a:extLst>
              <a:ext uri="{FF2B5EF4-FFF2-40B4-BE49-F238E27FC236}">
                <a16:creationId xmlns:a16="http://schemas.microsoft.com/office/drawing/2014/main" id="{EAC5EAFA-1461-C7A3-EE21-993010D047A7}"/>
              </a:ext>
            </a:extLst>
          </p:cNvPr>
          <p:cNvSpPr txBox="1"/>
          <p:nvPr/>
        </p:nvSpPr>
        <p:spPr>
          <a:xfrm>
            <a:off x="397292" y="3706232"/>
            <a:ext cx="10705166" cy="369332"/>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Este requisito tiene como objetivo el poder garantizar que el taller realmente se dedica al campo de la automoción. </a:t>
            </a:r>
            <a:endParaRPr lang="es-ES" b="1" dirty="0">
              <a:solidFill>
                <a:schemeClr val="bg1"/>
              </a:solidFill>
            </a:endParaRPr>
          </a:p>
        </p:txBody>
      </p:sp>
      <p:sp>
        <p:nvSpPr>
          <p:cNvPr id="8" name="CuadroTexto 7">
            <a:extLst>
              <a:ext uri="{FF2B5EF4-FFF2-40B4-BE49-F238E27FC236}">
                <a16:creationId xmlns:a16="http://schemas.microsoft.com/office/drawing/2014/main" id="{C689A49D-03DC-D449-D619-516DF2602448}"/>
              </a:ext>
            </a:extLst>
          </p:cNvPr>
          <p:cNvSpPr txBox="1"/>
          <p:nvPr/>
        </p:nvSpPr>
        <p:spPr>
          <a:xfrm>
            <a:off x="397292" y="4352796"/>
            <a:ext cx="10705166" cy="369332"/>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El Registro industrial es el documento que mejor nos va a garantizar este aspecto y es preferible</a:t>
            </a:r>
            <a:endParaRPr lang="es-ES" b="1" dirty="0">
              <a:solidFill>
                <a:schemeClr val="bg1"/>
              </a:solidFill>
            </a:endParaRPr>
          </a:p>
        </p:txBody>
      </p:sp>
    </p:spTree>
    <p:extLst>
      <p:ext uri="{BB962C8B-B14F-4D97-AF65-F5344CB8AC3E}">
        <p14:creationId xmlns:p14="http://schemas.microsoft.com/office/powerpoint/2010/main" val="3337480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10" name="CuadroTexto 9">
            <a:extLst>
              <a:ext uri="{FF2B5EF4-FFF2-40B4-BE49-F238E27FC236}">
                <a16:creationId xmlns:a16="http://schemas.microsoft.com/office/drawing/2014/main" id="{29E4A0AC-05AB-BC93-13A2-C6D9A695AAB0}"/>
              </a:ext>
            </a:extLst>
          </p:cNvPr>
          <p:cNvSpPr txBox="1"/>
          <p:nvPr/>
        </p:nvSpPr>
        <p:spPr>
          <a:xfrm>
            <a:off x="796245" y="1014518"/>
            <a:ext cx="2776529" cy="1754326"/>
          </a:xfrm>
          <a:prstGeom prst="rect">
            <a:avLst/>
          </a:prstGeom>
          <a:solidFill>
            <a:schemeClr val="bg1">
              <a:lumMod val="75000"/>
            </a:schemeClr>
          </a:solidFill>
        </p:spPr>
        <p:txBody>
          <a:bodyPr wrap="none" rtlCol="0">
            <a:spAutoFit/>
          </a:bodyPr>
          <a:lstStyle/>
          <a:p>
            <a:r>
              <a:rPr lang="es-ES" dirty="0"/>
              <a:t>SOLICITUD SERMI FIRMADA</a:t>
            </a:r>
          </a:p>
          <a:p>
            <a:endParaRPr lang="es-ES" dirty="0"/>
          </a:p>
          <a:p>
            <a:r>
              <a:rPr lang="es-ES" dirty="0"/>
              <a:t>D/</a:t>
            </a:r>
            <a:r>
              <a:rPr lang="es-ES" dirty="0" err="1"/>
              <a:t>Dña</a:t>
            </a:r>
            <a:r>
              <a:rPr lang="es-ES" dirty="0"/>
              <a:t>: XXXXXXXXX</a:t>
            </a:r>
          </a:p>
          <a:p>
            <a:endParaRPr lang="es-ES" dirty="0"/>
          </a:p>
          <a:p>
            <a:r>
              <a:rPr lang="es-ES" dirty="0"/>
              <a:t>TALLERES 11111111</a:t>
            </a:r>
          </a:p>
          <a:p>
            <a:r>
              <a:rPr lang="es-ES" dirty="0"/>
              <a:t>AVDA ETC </a:t>
            </a:r>
            <a:r>
              <a:rPr lang="es-ES" dirty="0" err="1"/>
              <a:t>ETC</a:t>
            </a:r>
            <a:endParaRPr lang="es-ES" dirty="0"/>
          </a:p>
        </p:txBody>
      </p:sp>
      <p:sp>
        <p:nvSpPr>
          <p:cNvPr id="12" name="CuadroTexto 11">
            <a:extLst>
              <a:ext uri="{FF2B5EF4-FFF2-40B4-BE49-F238E27FC236}">
                <a16:creationId xmlns:a16="http://schemas.microsoft.com/office/drawing/2014/main" id="{5C5F3201-C6BC-9EC8-3046-ECFC3D5C15EC}"/>
              </a:ext>
            </a:extLst>
          </p:cNvPr>
          <p:cNvSpPr txBox="1"/>
          <p:nvPr/>
        </p:nvSpPr>
        <p:spPr>
          <a:xfrm>
            <a:off x="5683780" y="1014518"/>
            <a:ext cx="2294090" cy="1477328"/>
          </a:xfrm>
          <a:prstGeom prst="rect">
            <a:avLst/>
          </a:prstGeom>
          <a:solidFill>
            <a:schemeClr val="tx2">
              <a:lumMod val="40000"/>
              <a:lumOff val="60000"/>
            </a:schemeClr>
          </a:solidFill>
        </p:spPr>
        <p:txBody>
          <a:bodyPr wrap="none" rtlCol="0">
            <a:spAutoFit/>
          </a:bodyPr>
          <a:lstStyle/>
          <a:p>
            <a:r>
              <a:rPr lang="es-ES" dirty="0"/>
              <a:t>REGISTRO INDUSTRIAL</a:t>
            </a:r>
          </a:p>
          <a:p>
            <a:endParaRPr lang="es-ES" dirty="0"/>
          </a:p>
          <a:p>
            <a:endParaRPr lang="es-ES" dirty="0"/>
          </a:p>
          <a:p>
            <a:r>
              <a:rPr lang="es-ES" dirty="0"/>
              <a:t>TALLERES 11111111</a:t>
            </a:r>
          </a:p>
          <a:p>
            <a:r>
              <a:rPr lang="es-ES" dirty="0"/>
              <a:t>AVDA ETC </a:t>
            </a:r>
            <a:r>
              <a:rPr lang="es-ES" dirty="0" err="1"/>
              <a:t>ETC</a:t>
            </a:r>
            <a:endParaRPr lang="es-ES" dirty="0"/>
          </a:p>
        </p:txBody>
      </p:sp>
      <p:sp>
        <p:nvSpPr>
          <p:cNvPr id="3" name="Elipse 2">
            <a:extLst>
              <a:ext uri="{FF2B5EF4-FFF2-40B4-BE49-F238E27FC236}">
                <a16:creationId xmlns:a16="http://schemas.microsoft.com/office/drawing/2014/main" id="{22DD471B-8BF5-EC47-08F2-BFFAE56C54AD}"/>
              </a:ext>
            </a:extLst>
          </p:cNvPr>
          <p:cNvSpPr/>
          <p:nvPr/>
        </p:nvSpPr>
        <p:spPr>
          <a:xfrm>
            <a:off x="468264" y="2092494"/>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6AF235C3-59D5-472E-8EED-EA8077F5542D}"/>
              </a:ext>
            </a:extLst>
          </p:cNvPr>
          <p:cNvSpPr/>
          <p:nvPr/>
        </p:nvSpPr>
        <p:spPr>
          <a:xfrm>
            <a:off x="5302703" y="1891681"/>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7AC88BE4-0178-6F0C-4550-F9B6BC264EC5}"/>
              </a:ext>
            </a:extLst>
          </p:cNvPr>
          <p:cNvSpPr txBox="1"/>
          <p:nvPr/>
        </p:nvSpPr>
        <p:spPr>
          <a:xfrm>
            <a:off x="779583" y="3478167"/>
            <a:ext cx="2776529" cy="1754326"/>
          </a:xfrm>
          <a:prstGeom prst="rect">
            <a:avLst/>
          </a:prstGeom>
          <a:solidFill>
            <a:schemeClr val="bg1">
              <a:lumMod val="75000"/>
            </a:schemeClr>
          </a:solidFill>
        </p:spPr>
        <p:txBody>
          <a:bodyPr wrap="none" rtlCol="0">
            <a:spAutoFit/>
          </a:bodyPr>
          <a:lstStyle/>
          <a:p>
            <a:r>
              <a:rPr lang="es-ES" dirty="0"/>
              <a:t>SOLICITUD SERMI FIRMADA</a:t>
            </a:r>
          </a:p>
          <a:p>
            <a:endParaRPr lang="es-ES" dirty="0"/>
          </a:p>
          <a:p>
            <a:r>
              <a:rPr lang="es-ES" dirty="0"/>
              <a:t>D/</a:t>
            </a:r>
            <a:r>
              <a:rPr lang="es-ES" dirty="0" err="1"/>
              <a:t>Dña</a:t>
            </a:r>
            <a:r>
              <a:rPr lang="es-ES" dirty="0"/>
              <a:t>: XXXXXXXXX</a:t>
            </a:r>
          </a:p>
          <a:p>
            <a:endParaRPr lang="es-ES" dirty="0"/>
          </a:p>
          <a:p>
            <a:r>
              <a:rPr lang="es-ES" dirty="0"/>
              <a:t>TALLERES 11111111</a:t>
            </a:r>
          </a:p>
          <a:p>
            <a:r>
              <a:rPr lang="es-ES" dirty="0"/>
              <a:t>AVDA ETC </a:t>
            </a:r>
            <a:r>
              <a:rPr lang="es-ES" dirty="0" err="1"/>
              <a:t>ETC</a:t>
            </a:r>
            <a:endParaRPr lang="es-ES" dirty="0"/>
          </a:p>
        </p:txBody>
      </p:sp>
      <p:sp>
        <p:nvSpPr>
          <p:cNvPr id="11" name="CuadroTexto 10">
            <a:extLst>
              <a:ext uri="{FF2B5EF4-FFF2-40B4-BE49-F238E27FC236}">
                <a16:creationId xmlns:a16="http://schemas.microsoft.com/office/drawing/2014/main" id="{E7056D12-14DC-AEA0-DBEB-8DAD79CB5B70}"/>
              </a:ext>
            </a:extLst>
          </p:cNvPr>
          <p:cNvSpPr txBox="1"/>
          <p:nvPr/>
        </p:nvSpPr>
        <p:spPr>
          <a:xfrm>
            <a:off x="4265170" y="3478167"/>
            <a:ext cx="2294090" cy="1477328"/>
          </a:xfrm>
          <a:prstGeom prst="rect">
            <a:avLst/>
          </a:prstGeom>
          <a:solidFill>
            <a:schemeClr val="tx2">
              <a:lumMod val="40000"/>
              <a:lumOff val="60000"/>
            </a:schemeClr>
          </a:solidFill>
        </p:spPr>
        <p:txBody>
          <a:bodyPr wrap="none" rtlCol="0">
            <a:spAutoFit/>
          </a:bodyPr>
          <a:lstStyle/>
          <a:p>
            <a:r>
              <a:rPr lang="es-ES" dirty="0"/>
              <a:t>REGISTRO INDUSTRIAL</a:t>
            </a:r>
          </a:p>
          <a:p>
            <a:endParaRPr lang="es-ES" dirty="0"/>
          </a:p>
          <a:p>
            <a:endParaRPr lang="es-ES" dirty="0"/>
          </a:p>
          <a:p>
            <a:r>
              <a:rPr lang="es-ES" dirty="0"/>
              <a:t>TALLERES 2222222</a:t>
            </a:r>
          </a:p>
          <a:p>
            <a:r>
              <a:rPr lang="es-ES" dirty="0"/>
              <a:t>AVDA ETC </a:t>
            </a:r>
            <a:r>
              <a:rPr lang="es-ES" dirty="0" err="1"/>
              <a:t>ETC</a:t>
            </a:r>
            <a:endParaRPr lang="es-ES" dirty="0"/>
          </a:p>
        </p:txBody>
      </p:sp>
      <p:sp>
        <p:nvSpPr>
          <p:cNvPr id="13" name="Elipse 12">
            <a:extLst>
              <a:ext uri="{FF2B5EF4-FFF2-40B4-BE49-F238E27FC236}">
                <a16:creationId xmlns:a16="http://schemas.microsoft.com/office/drawing/2014/main" id="{429CC21E-5F70-720D-EEA4-52B40558FBDE}"/>
              </a:ext>
            </a:extLst>
          </p:cNvPr>
          <p:cNvSpPr/>
          <p:nvPr/>
        </p:nvSpPr>
        <p:spPr>
          <a:xfrm>
            <a:off x="451602" y="4556143"/>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8EF5485A-ED34-D179-657B-39E8072BF3A5}"/>
              </a:ext>
            </a:extLst>
          </p:cNvPr>
          <p:cNvSpPr/>
          <p:nvPr/>
        </p:nvSpPr>
        <p:spPr>
          <a:xfrm>
            <a:off x="3884093" y="4355330"/>
            <a:ext cx="2691829" cy="6001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36C4AC48-FF3F-5C9B-2923-981E5A79EBC5}"/>
              </a:ext>
            </a:extLst>
          </p:cNvPr>
          <p:cNvSpPr txBox="1"/>
          <p:nvPr/>
        </p:nvSpPr>
        <p:spPr>
          <a:xfrm>
            <a:off x="7977870" y="3478167"/>
            <a:ext cx="2789546" cy="1754326"/>
          </a:xfrm>
          <a:prstGeom prst="rect">
            <a:avLst/>
          </a:prstGeom>
          <a:solidFill>
            <a:schemeClr val="accent2">
              <a:lumMod val="60000"/>
              <a:lumOff val="40000"/>
            </a:schemeClr>
          </a:solidFill>
        </p:spPr>
        <p:txBody>
          <a:bodyPr wrap="none" rtlCol="0">
            <a:spAutoFit/>
          </a:bodyPr>
          <a:lstStyle/>
          <a:p>
            <a:r>
              <a:rPr lang="es-ES" dirty="0"/>
              <a:t>SOLICITUD DE CAMBIO DEL </a:t>
            </a:r>
          </a:p>
          <a:p>
            <a:r>
              <a:rPr lang="es-ES" dirty="0"/>
              <a:t>REGISTRO INDUSTRIAL</a:t>
            </a:r>
          </a:p>
          <a:p>
            <a:endParaRPr lang="es-ES" dirty="0"/>
          </a:p>
          <a:p>
            <a:endParaRPr lang="es-ES" dirty="0"/>
          </a:p>
          <a:p>
            <a:r>
              <a:rPr lang="es-ES" dirty="0"/>
              <a:t>TALLERES 111111</a:t>
            </a:r>
          </a:p>
          <a:p>
            <a:r>
              <a:rPr lang="es-ES" dirty="0"/>
              <a:t>AVDA ETC </a:t>
            </a:r>
            <a:r>
              <a:rPr lang="es-ES" dirty="0" err="1"/>
              <a:t>ETC</a:t>
            </a:r>
            <a:endParaRPr lang="es-ES" dirty="0"/>
          </a:p>
        </p:txBody>
      </p:sp>
      <p:sp>
        <p:nvSpPr>
          <p:cNvPr id="16" name="Elipse 15">
            <a:extLst>
              <a:ext uri="{FF2B5EF4-FFF2-40B4-BE49-F238E27FC236}">
                <a16:creationId xmlns:a16="http://schemas.microsoft.com/office/drawing/2014/main" id="{1B35E98A-B4B2-3FC1-E3DC-9D8A806507EE}"/>
              </a:ext>
            </a:extLst>
          </p:cNvPr>
          <p:cNvSpPr/>
          <p:nvPr/>
        </p:nvSpPr>
        <p:spPr>
          <a:xfrm>
            <a:off x="7596793" y="4355330"/>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9EA61986-EFCB-DF4D-DD5B-F733A24CBDD1}"/>
              </a:ext>
            </a:extLst>
          </p:cNvPr>
          <p:cNvSpPr txBox="1"/>
          <p:nvPr/>
        </p:nvSpPr>
        <p:spPr>
          <a:xfrm>
            <a:off x="7977870" y="5293232"/>
            <a:ext cx="2742161" cy="369332"/>
          </a:xfrm>
          <a:prstGeom prst="rect">
            <a:avLst/>
          </a:prstGeom>
          <a:solidFill>
            <a:schemeClr val="accent2">
              <a:lumMod val="60000"/>
              <a:lumOff val="40000"/>
            </a:schemeClr>
          </a:solidFill>
        </p:spPr>
        <p:txBody>
          <a:bodyPr wrap="none" rtlCol="0">
            <a:spAutoFit/>
          </a:bodyPr>
          <a:lstStyle/>
          <a:p>
            <a:r>
              <a:rPr lang="es-ES" dirty="0"/>
              <a:t>JUSTIFICACIÓN APROPIADA</a:t>
            </a:r>
          </a:p>
        </p:txBody>
      </p:sp>
      <p:sp>
        <p:nvSpPr>
          <p:cNvPr id="18" name="CuadroTexto 17">
            <a:extLst>
              <a:ext uri="{FF2B5EF4-FFF2-40B4-BE49-F238E27FC236}">
                <a16:creationId xmlns:a16="http://schemas.microsoft.com/office/drawing/2014/main" id="{0C74FC7D-218F-5BD7-0EF6-8717302F6816}"/>
              </a:ext>
            </a:extLst>
          </p:cNvPr>
          <p:cNvSpPr txBox="1"/>
          <p:nvPr/>
        </p:nvSpPr>
        <p:spPr>
          <a:xfrm>
            <a:off x="331197" y="5924990"/>
            <a:ext cx="10705166" cy="369332"/>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No estamos seguros de que vayamos a poder aceptar esta última opción salvo una justificación muy </a:t>
            </a:r>
            <a:r>
              <a:rPr lang="es-ES" dirty="0" err="1">
                <a:solidFill>
                  <a:schemeClr val="bg1"/>
                </a:solidFill>
                <a:latin typeface="Univers Condensed" panose="020B0506020202050204" pitchFamily="34" charset="0"/>
              </a:rPr>
              <a:t>creible</a:t>
            </a:r>
            <a:r>
              <a:rPr lang="es-ES" dirty="0">
                <a:solidFill>
                  <a:schemeClr val="bg1"/>
                </a:solidFill>
                <a:latin typeface="Univers Condensed" panose="020B0506020202050204" pitchFamily="34" charset="0"/>
              </a:rPr>
              <a:t>. </a:t>
            </a:r>
            <a:endParaRPr lang="es-ES" b="1" dirty="0">
              <a:solidFill>
                <a:schemeClr val="bg1"/>
              </a:solidFill>
            </a:endParaRPr>
          </a:p>
        </p:txBody>
      </p:sp>
    </p:spTree>
    <p:extLst>
      <p:ext uri="{BB962C8B-B14F-4D97-AF65-F5344CB8AC3E}">
        <p14:creationId xmlns:p14="http://schemas.microsoft.com/office/powerpoint/2010/main" val="416259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3" name="Tabla 5">
            <a:extLst>
              <a:ext uri="{FF2B5EF4-FFF2-40B4-BE49-F238E27FC236}">
                <a16:creationId xmlns:a16="http://schemas.microsoft.com/office/drawing/2014/main" id="{ECDDF425-6842-C5C6-AFAC-9C6AFC5FB0B0}"/>
              </a:ext>
            </a:extLst>
          </p:cNvPr>
          <p:cNvGraphicFramePr>
            <a:graphicFrameLocks noGrp="1"/>
          </p:cNvGraphicFramePr>
          <p:nvPr>
            <p:extLst>
              <p:ext uri="{D42A27DB-BD31-4B8C-83A1-F6EECF244321}">
                <p14:modId xmlns:p14="http://schemas.microsoft.com/office/powerpoint/2010/main" val="1497290477"/>
              </p:ext>
            </p:extLst>
          </p:nvPr>
        </p:nvGraphicFramePr>
        <p:xfrm>
          <a:off x="164891" y="831622"/>
          <a:ext cx="11023665" cy="5034280"/>
        </p:xfrm>
        <a:graphic>
          <a:graphicData uri="http://schemas.openxmlformats.org/drawingml/2006/table">
            <a:tbl>
              <a:tblPr firstRow="1" bandRow="1">
                <a:tableStyleId>{21E4AEA4-8DFA-4A89-87EB-49C32662AFE0}</a:tableStyleId>
              </a:tblPr>
              <a:tblGrid>
                <a:gridCol w="4526755">
                  <a:extLst>
                    <a:ext uri="{9D8B030D-6E8A-4147-A177-3AD203B41FA5}">
                      <a16:colId xmlns:a16="http://schemas.microsoft.com/office/drawing/2014/main" val="1631119771"/>
                    </a:ext>
                  </a:extLst>
                </a:gridCol>
                <a:gridCol w="1777688">
                  <a:extLst>
                    <a:ext uri="{9D8B030D-6E8A-4147-A177-3AD203B41FA5}">
                      <a16:colId xmlns:a16="http://schemas.microsoft.com/office/drawing/2014/main" val="2751567960"/>
                    </a:ext>
                  </a:extLst>
                </a:gridCol>
                <a:gridCol w="4719222">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El taller debe acreditar que no realiza ninguna actividad ilegítima</a:t>
                      </a:r>
                    </a:p>
                    <a:p>
                      <a:endParaRPr lang="es-ES" dirty="0">
                        <a:latin typeface="Univers Condensed" panose="020B0506020202050204" pitchFamily="34" charset="0"/>
                      </a:endParaRPr>
                    </a:p>
                    <a:p>
                      <a:pPr lvl="0"/>
                      <a:r>
                        <a:rPr lang="es-ES" sz="1400" kern="1200" dirty="0">
                          <a:solidFill>
                            <a:schemeClr val="dk1"/>
                          </a:solidFill>
                          <a:effectLst/>
                          <a:latin typeface="+mn-lt"/>
                          <a:ea typeface="+mn-ea"/>
                          <a:cs typeface="+mn-cs"/>
                        </a:rPr>
                        <a:t>la</a:t>
                      </a:r>
                      <a:r>
                        <a:rPr lang="es-ES" sz="1800" kern="1200" dirty="0">
                          <a:solidFill>
                            <a:schemeClr val="dk1"/>
                          </a:solidFill>
                          <a:effectLst/>
                          <a:latin typeface="+mn-lt"/>
                          <a:ea typeface="+mn-ea"/>
                          <a:cs typeface="+mn-cs"/>
                        </a:rPr>
                        <a:t> </a:t>
                      </a:r>
                      <a:r>
                        <a:rPr lang="es-ES" sz="1400" kern="1200" dirty="0">
                          <a:solidFill>
                            <a:schemeClr val="dk1"/>
                          </a:solidFill>
                          <a:effectLst/>
                          <a:latin typeface="+mn-lt"/>
                          <a:ea typeface="+mn-ea"/>
                          <a:cs typeface="+mn-cs"/>
                        </a:rPr>
                        <a:t>desactivación o retirada de los dispositivos de control de la contaminación o los sistemas de control de emisiones, la degradación de sus prestaciones o la ocultación de su mal funcionamiento;</a:t>
                      </a:r>
                    </a:p>
                    <a:p>
                      <a:r>
                        <a:rPr lang="es-ES" sz="1400" kern="1200" dirty="0">
                          <a:solidFill>
                            <a:schemeClr val="dk1"/>
                          </a:solidFill>
                          <a:effectLst/>
                          <a:latin typeface="+mn-lt"/>
                          <a:ea typeface="+mn-ea"/>
                          <a:cs typeface="+mn-cs"/>
                        </a:rPr>
                        <a:t> </a:t>
                      </a:r>
                    </a:p>
                    <a:p>
                      <a:pPr lvl="0"/>
                      <a:r>
                        <a:rPr lang="es-ES" sz="1400" kern="1200" dirty="0">
                          <a:solidFill>
                            <a:schemeClr val="dk1"/>
                          </a:solidFill>
                          <a:effectLst/>
                          <a:latin typeface="+mn-lt"/>
                          <a:ea typeface="+mn-ea"/>
                          <a:cs typeface="+mn-cs"/>
                        </a:rPr>
                        <a:t>la instalación de dispositivos de desactivación  o estrategias de inhibición </a:t>
                      </a:r>
                    </a:p>
                    <a:p>
                      <a:r>
                        <a:rPr lang="es-ES" sz="1400" kern="1200" dirty="0">
                          <a:solidFill>
                            <a:schemeClr val="dk1"/>
                          </a:solidFill>
                          <a:effectLst/>
                          <a:latin typeface="+mn-lt"/>
                          <a:ea typeface="+mn-ea"/>
                          <a:cs typeface="+mn-cs"/>
                        </a:rPr>
                        <a:t> </a:t>
                      </a:r>
                    </a:p>
                    <a:p>
                      <a:pPr lvl="0"/>
                      <a:r>
                        <a:rPr lang="es-ES" sz="1400" kern="1200" dirty="0">
                          <a:solidFill>
                            <a:schemeClr val="dk1"/>
                          </a:solidFill>
                          <a:effectLst/>
                          <a:latin typeface="+mn-lt"/>
                          <a:ea typeface="+mn-ea"/>
                          <a:cs typeface="+mn-cs"/>
                        </a:rPr>
                        <a:t>la desactivación, retirada o manipulación de los dispositivos de control del consumo de combustible o de energía eléctrica, o la manipulación de las lecturas del cuentakilómetros;</a:t>
                      </a:r>
                    </a:p>
                    <a:p>
                      <a:r>
                        <a:rPr lang="es-ES" sz="1400" kern="1200" dirty="0">
                          <a:solidFill>
                            <a:schemeClr val="dk1"/>
                          </a:solidFill>
                          <a:effectLst/>
                          <a:latin typeface="+mn-lt"/>
                          <a:ea typeface="+mn-ea"/>
                          <a:cs typeface="+mn-cs"/>
                        </a:rPr>
                        <a:t> </a:t>
                      </a:r>
                    </a:p>
                    <a:p>
                      <a:pPr lvl="0"/>
                      <a:r>
                        <a:rPr lang="es-ES" sz="1400" kern="1200" dirty="0">
                          <a:solidFill>
                            <a:schemeClr val="dk1"/>
                          </a:solidFill>
                          <a:effectLst/>
                          <a:latin typeface="+mn-lt"/>
                          <a:ea typeface="+mn-ea"/>
                          <a:cs typeface="+mn-cs"/>
                        </a:rPr>
                        <a:t>la manipulación de la unidad de control del motor, incluida la potencia nominal del motor </a:t>
                      </a:r>
                    </a:p>
                    <a:p>
                      <a:endParaRPr lang="es-ES" sz="1400" dirty="0">
                        <a:latin typeface="Univers Condensed" panose="020B0506020202050204" pitchFamily="34" charset="0"/>
                      </a:endParaRPr>
                    </a:p>
                    <a:p>
                      <a:endParaRPr lang="es-ES" dirty="0">
                        <a:latin typeface="Univers Condensed" panose="020B0506020202050204" pitchFamily="34" charset="0"/>
                      </a:endParaRPr>
                    </a:p>
                  </a:txBody>
                  <a:tcPr/>
                </a:tc>
                <a:tc>
                  <a:txBody>
                    <a:bodyPr/>
                    <a:lstStyle/>
                    <a:p>
                      <a:r>
                        <a:rPr lang="es-ES" dirty="0">
                          <a:latin typeface="Univers Condensed" panose="020B0506020202050204" pitchFamily="34" charset="0"/>
                        </a:rPr>
                        <a:t>TALLER</a:t>
                      </a:r>
                    </a:p>
                  </a:txBody>
                  <a:tcPr/>
                </a:tc>
                <a:tc>
                  <a:txBody>
                    <a:bodyPr/>
                    <a:lstStyle/>
                    <a:p>
                      <a:r>
                        <a:rPr lang="es-ES" sz="1800" kern="1200" dirty="0">
                          <a:solidFill>
                            <a:schemeClr val="dk1"/>
                          </a:solidFill>
                          <a:latin typeface="Univers Condensed" panose="020B0506020202050204" pitchFamily="34" charset="0"/>
                          <a:ea typeface="+mn-ea"/>
                          <a:cs typeface="+mn-cs"/>
                        </a:rPr>
                        <a:t>Declaración responsable firmada por el responsable del taller</a:t>
                      </a:r>
                    </a:p>
                  </a:txBody>
                  <a:tcPr/>
                </a:tc>
                <a:extLst>
                  <a:ext uri="{0D108BD9-81ED-4DB2-BD59-A6C34878D82A}">
                    <a16:rowId xmlns:a16="http://schemas.microsoft.com/office/drawing/2014/main" val="474743680"/>
                  </a:ext>
                </a:extLst>
              </a:tr>
            </a:tbl>
          </a:graphicData>
        </a:graphic>
      </p:graphicFrame>
    </p:spTree>
    <p:extLst>
      <p:ext uri="{BB962C8B-B14F-4D97-AF65-F5344CB8AC3E}">
        <p14:creationId xmlns:p14="http://schemas.microsoft.com/office/powerpoint/2010/main" val="166060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2" name="CuadroTexto 1">
            <a:extLst>
              <a:ext uri="{FF2B5EF4-FFF2-40B4-BE49-F238E27FC236}">
                <a16:creationId xmlns:a16="http://schemas.microsoft.com/office/drawing/2014/main" id="{4EFEDC29-0404-9435-7847-30F8D1BF0A40}"/>
              </a:ext>
            </a:extLst>
          </p:cNvPr>
          <p:cNvSpPr txBox="1"/>
          <p:nvPr/>
        </p:nvSpPr>
        <p:spPr>
          <a:xfrm>
            <a:off x="387018" y="1051970"/>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En España, y de acuerdo al RD866/2010 de Reformas de Vehículos, las reprogramaciones de potencia son LEGALES siempre que se cumplan los requisitos técnicos, incluso son efectuadas directamente por los fabricantes. </a:t>
            </a:r>
            <a:endParaRPr lang="es-ES" b="1" dirty="0">
              <a:solidFill>
                <a:schemeClr val="bg1"/>
              </a:solidFill>
            </a:endParaRPr>
          </a:p>
        </p:txBody>
      </p:sp>
      <p:sp>
        <p:nvSpPr>
          <p:cNvPr id="6" name="CuadroTexto 5">
            <a:extLst>
              <a:ext uri="{FF2B5EF4-FFF2-40B4-BE49-F238E27FC236}">
                <a16:creationId xmlns:a16="http://schemas.microsoft.com/office/drawing/2014/main" id="{013C32F5-05F6-2AD5-7814-A750415923FA}"/>
              </a:ext>
            </a:extLst>
          </p:cNvPr>
          <p:cNvSpPr txBox="1"/>
          <p:nvPr/>
        </p:nvSpPr>
        <p:spPr>
          <a:xfrm>
            <a:off x="387018" y="1968188"/>
            <a:ext cx="10705166"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Hemos informado a SERMI y nos han pedido documentación al respecto, quizás este requisito se vea modificado en algún punto. </a:t>
            </a:r>
            <a:endParaRPr lang="es-ES" b="1" dirty="0">
              <a:solidFill>
                <a:schemeClr val="bg1"/>
              </a:solidFill>
            </a:endParaRPr>
          </a:p>
        </p:txBody>
      </p:sp>
      <p:sp>
        <p:nvSpPr>
          <p:cNvPr id="7" name="CuadroTexto 6">
            <a:extLst>
              <a:ext uri="{FF2B5EF4-FFF2-40B4-BE49-F238E27FC236}">
                <a16:creationId xmlns:a16="http://schemas.microsoft.com/office/drawing/2014/main" id="{D8EB2540-5B0E-6576-E5F6-C7C4320A2F7D}"/>
              </a:ext>
            </a:extLst>
          </p:cNvPr>
          <p:cNvSpPr txBox="1"/>
          <p:nvPr/>
        </p:nvSpPr>
        <p:spPr>
          <a:xfrm>
            <a:off x="387018" y="2729408"/>
            <a:ext cx="10705166" cy="369332"/>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Existe </a:t>
            </a:r>
            <a:r>
              <a:rPr lang="es-ES" b="1" dirty="0">
                <a:solidFill>
                  <a:schemeClr val="bg1"/>
                </a:solidFill>
                <a:latin typeface="Univers Condensed" panose="020B0506020202050204" pitchFamily="34" charset="0"/>
              </a:rPr>
              <a:t>un formato de declaración responsable que debe firmar el taller</a:t>
            </a:r>
            <a:endParaRPr lang="es-ES" b="1" dirty="0">
              <a:solidFill>
                <a:schemeClr val="bg1"/>
              </a:solidFill>
            </a:endParaRPr>
          </a:p>
        </p:txBody>
      </p:sp>
      <p:pic>
        <p:nvPicPr>
          <p:cNvPr id="9" name="Imagen 8">
            <a:extLst>
              <a:ext uri="{FF2B5EF4-FFF2-40B4-BE49-F238E27FC236}">
                <a16:creationId xmlns:a16="http://schemas.microsoft.com/office/drawing/2014/main" id="{341B8CD3-BCBF-9C4D-4FDE-0504FFFE2C14}"/>
              </a:ext>
            </a:extLst>
          </p:cNvPr>
          <p:cNvPicPr>
            <a:picLocks noChangeAspect="1"/>
          </p:cNvPicPr>
          <p:nvPr/>
        </p:nvPicPr>
        <p:blipFill>
          <a:blip r:embed="rId3"/>
          <a:stretch>
            <a:fillRect/>
          </a:stretch>
        </p:blipFill>
        <p:spPr>
          <a:xfrm>
            <a:off x="3324225" y="3429000"/>
            <a:ext cx="2771775" cy="3105150"/>
          </a:xfrm>
          <a:prstGeom prst="rect">
            <a:avLst/>
          </a:prstGeom>
        </p:spPr>
      </p:pic>
    </p:spTree>
    <p:extLst>
      <p:ext uri="{BB962C8B-B14F-4D97-AF65-F5344CB8AC3E}">
        <p14:creationId xmlns:p14="http://schemas.microsoft.com/office/powerpoint/2010/main" val="265614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CB346CB3-8B77-8782-C596-6C338B4A5ADF}"/>
              </a:ext>
            </a:extLst>
          </p:cNvPr>
          <p:cNvSpPr/>
          <p:nvPr/>
        </p:nvSpPr>
        <p:spPr bwMode="auto">
          <a:xfrm>
            <a:off x="-7143" y="0"/>
            <a:ext cx="12192000" cy="6858000"/>
          </a:xfrm>
          <a:prstGeom prst="rect">
            <a:avLst/>
          </a:prstGeom>
          <a:gradFill>
            <a:gsLst>
              <a:gs pos="0">
                <a:srgbClr val="21374C"/>
              </a:gs>
              <a:gs pos="100000">
                <a:srgbClr val="0C151D"/>
              </a:gs>
            </a:gsLst>
            <a:lin ang="12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6">
                  <a:lumMod val="20000"/>
                  <a:lumOff val="80000"/>
                </a:schemeClr>
              </a:solidFill>
              <a:effectLst/>
              <a:latin typeface="+mn-lt"/>
            </a:endParaRPr>
          </a:p>
        </p:txBody>
      </p:sp>
      <p:sp>
        <p:nvSpPr>
          <p:cNvPr id="5" name="Text Placeholder 7">
            <a:extLst>
              <a:ext uri="{FF2B5EF4-FFF2-40B4-BE49-F238E27FC236}">
                <a16:creationId xmlns:a16="http://schemas.microsoft.com/office/drawing/2014/main" id="{B2E47667-25C7-29AC-D608-5045E30E3DE5}"/>
              </a:ext>
            </a:extLst>
          </p:cNvPr>
          <p:cNvSpPr txBox="1">
            <a:spLocks/>
          </p:cNvSpPr>
          <p:nvPr/>
        </p:nvSpPr>
        <p:spPr>
          <a:xfrm>
            <a:off x="1197054" y="3429000"/>
            <a:ext cx="1857558" cy="1561185"/>
          </a:xfrm>
          <a:prstGeom prst="rect">
            <a:avLst/>
          </a:prstGeom>
          <a:solidFill>
            <a:srgbClr val="F6F9FC"/>
          </a:solidFill>
          <a:ln w="28575">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3C515B"/>
                </a:solidFill>
              </a:rPr>
              <a:t>Nº1 </a:t>
            </a:r>
          </a:p>
          <a:p>
            <a:pPr marL="0" indent="0">
              <a:buFont typeface="Arial" panose="020B0604020202020204" pitchFamily="34" charset="0"/>
              <a:buNone/>
            </a:pPr>
            <a:r>
              <a:rPr lang="en-US" sz="1600">
                <a:solidFill>
                  <a:srgbClr val="3C515B"/>
                </a:solidFill>
              </a:rPr>
              <a:t>World leader</a:t>
            </a:r>
          </a:p>
          <a:p>
            <a:pPr marL="0" indent="0">
              <a:buFont typeface="Arial" panose="020B0604020202020204" pitchFamily="34" charset="0"/>
              <a:buNone/>
            </a:pPr>
            <a:endParaRPr lang="en-US" sz="1600">
              <a:solidFill>
                <a:srgbClr val="3C515B"/>
              </a:solidFill>
            </a:endParaRPr>
          </a:p>
        </p:txBody>
      </p:sp>
      <p:sp>
        <p:nvSpPr>
          <p:cNvPr id="6" name="Text Placeholder 8">
            <a:extLst>
              <a:ext uri="{FF2B5EF4-FFF2-40B4-BE49-F238E27FC236}">
                <a16:creationId xmlns:a16="http://schemas.microsoft.com/office/drawing/2014/main" id="{8320F704-12B5-4372-FC58-DDCC024B9D1D}"/>
              </a:ext>
            </a:extLst>
          </p:cNvPr>
          <p:cNvSpPr txBox="1">
            <a:spLocks/>
          </p:cNvSpPr>
          <p:nvPr/>
        </p:nvSpPr>
        <p:spPr>
          <a:xfrm>
            <a:off x="3198655" y="3429000"/>
            <a:ext cx="1857558" cy="1561185"/>
          </a:xfrm>
          <a:prstGeom prst="rect">
            <a:avLst/>
          </a:prstGeom>
          <a:solidFill>
            <a:srgbClr val="F6F9FC"/>
          </a:solidFill>
          <a:ln w="28575">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3C515B"/>
                </a:solidFill>
              </a:rPr>
              <a:t>97.000</a:t>
            </a:r>
          </a:p>
          <a:p>
            <a:pPr marL="0" indent="0">
              <a:buFont typeface="Arial" panose="020B0604020202020204" pitchFamily="34" charset="0"/>
              <a:buNone/>
            </a:pPr>
            <a:r>
              <a:rPr lang="en-US" sz="1600">
                <a:solidFill>
                  <a:srgbClr val="3C515B"/>
                </a:solidFill>
              </a:rPr>
              <a:t>empleados</a:t>
            </a:r>
          </a:p>
          <a:p>
            <a:pPr marL="0" indent="0">
              <a:buFont typeface="Arial" panose="020B0604020202020204" pitchFamily="34" charset="0"/>
              <a:buNone/>
            </a:pPr>
            <a:endParaRPr lang="en-US" sz="1600" dirty="0">
              <a:solidFill>
                <a:srgbClr val="3C515B"/>
              </a:solidFill>
            </a:endParaRPr>
          </a:p>
        </p:txBody>
      </p:sp>
      <p:sp>
        <p:nvSpPr>
          <p:cNvPr id="7" name="Text Placeholder 9">
            <a:extLst>
              <a:ext uri="{FF2B5EF4-FFF2-40B4-BE49-F238E27FC236}">
                <a16:creationId xmlns:a16="http://schemas.microsoft.com/office/drawing/2014/main" id="{91943DB5-1F7C-E9B8-3AD3-BF7F5581DA13}"/>
              </a:ext>
            </a:extLst>
          </p:cNvPr>
          <p:cNvSpPr txBox="1">
            <a:spLocks/>
          </p:cNvSpPr>
          <p:nvPr/>
        </p:nvSpPr>
        <p:spPr>
          <a:xfrm>
            <a:off x="5200256" y="3429000"/>
            <a:ext cx="1857558" cy="1561185"/>
          </a:xfrm>
          <a:prstGeom prst="rect">
            <a:avLst/>
          </a:prstGeom>
          <a:solidFill>
            <a:srgbClr val="F6F9FC"/>
          </a:solidFill>
          <a:ln w="28575">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3C515B"/>
                </a:solidFill>
              </a:rPr>
              <a:t>2.650 </a:t>
            </a:r>
          </a:p>
          <a:p>
            <a:pPr marL="0" indent="0">
              <a:buFont typeface="Wingdings" pitchFamily="2" charset="2"/>
              <a:buNone/>
            </a:pPr>
            <a:r>
              <a:rPr lang="en-US" sz="1600">
                <a:solidFill>
                  <a:srgbClr val="3C515B"/>
                </a:solidFill>
              </a:rPr>
              <a:t>Oficinas y laboratorios</a:t>
            </a:r>
          </a:p>
          <a:p>
            <a:pPr marL="0" indent="0">
              <a:buFont typeface="Arial" panose="020B0604020202020204" pitchFamily="34" charset="0"/>
              <a:buNone/>
            </a:pPr>
            <a:endParaRPr lang="en-US" sz="1600" dirty="0">
              <a:solidFill>
                <a:srgbClr val="3C515B"/>
              </a:solidFill>
            </a:endParaRPr>
          </a:p>
        </p:txBody>
      </p:sp>
      <p:sp>
        <p:nvSpPr>
          <p:cNvPr id="8" name="Text Placeholder 10">
            <a:extLst>
              <a:ext uri="{FF2B5EF4-FFF2-40B4-BE49-F238E27FC236}">
                <a16:creationId xmlns:a16="http://schemas.microsoft.com/office/drawing/2014/main" id="{AE46D263-178F-1D05-7FFC-9CB2279A79F6}"/>
              </a:ext>
            </a:extLst>
          </p:cNvPr>
          <p:cNvSpPr txBox="1">
            <a:spLocks/>
          </p:cNvSpPr>
          <p:nvPr/>
        </p:nvSpPr>
        <p:spPr>
          <a:xfrm>
            <a:off x="7201857" y="3429000"/>
            <a:ext cx="1857558" cy="1561185"/>
          </a:xfrm>
          <a:prstGeom prst="rect">
            <a:avLst/>
          </a:prstGeom>
          <a:solidFill>
            <a:srgbClr val="F5F9FC"/>
          </a:solidFill>
          <a:ln w="28575">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solidFill>
                  <a:srgbClr val="3C515B"/>
                </a:solidFill>
              </a:rPr>
              <a:t>7</a:t>
            </a:r>
          </a:p>
          <a:p>
            <a:pPr marL="0" indent="0">
              <a:buFont typeface="Arial" panose="020B0604020202020204" pitchFamily="34" charset="0"/>
              <a:buNone/>
            </a:pPr>
            <a:r>
              <a:rPr lang="en-US" sz="1600">
                <a:solidFill>
                  <a:srgbClr val="3C515B"/>
                </a:solidFill>
              </a:rPr>
              <a:t>Focus areas</a:t>
            </a:r>
            <a:endParaRPr lang="en-US" sz="1600">
              <a:solidFill>
                <a:srgbClr val="3C515B"/>
              </a:solidFill>
              <a:cs typeface="Arial"/>
            </a:endParaRPr>
          </a:p>
          <a:p>
            <a:pPr marL="0" indent="0">
              <a:buFont typeface="Arial" panose="020B0604020202020204" pitchFamily="34" charset="0"/>
              <a:buNone/>
            </a:pPr>
            <a:endParaRPr lang="en-US" sz="1600">
              <a:solidFill>
                <a:srgbClr val="3C515B"/>
              </a:solidFill>
            </a:endParaRPr>
          </a:p>
        </p:txBody>
      </p:sp>
      <p:sp>
        <p:nvSpPr>
          <p:cNvPr id="9" name="Text Placeholder 11">
            <a:extLst>
              <a:ext uri="{FF2B5EF4-FFF2-40B4-BE49-F238E27FC236}">
                <a16:creationId xmlns:a16="http://schemas.microsoft.com/office/drawing/2014/main" id="{0C1E03E2-45FC-B67E-0810-750FBE36BE8D}"/>
              </a:ext>
            </a:extLst>
          </p:cNvPr>
          <p:cNvSpPr txBox="1">
            <a:spLocks/>
          </p:cNvSpPr>
          <p:nvPr/>
        </p:nvSpPr>
        <p:spPr>
          <a:xfrm>
            <a:off x="9203457" y="3429000"/>
            <a:ext cx="1857558" cy="1561185"/>
          </a:xfrm>
          <a:prstGeom prst="rect">
            <a:avLst/>
          </a:prstGeom>
          <a:solidFill>
            <a:schemeClr val="accent3"/>
          </a:solidFill>
          <a:ln w="28575">
            <a:noFill/>
          </a:ln>
        </p:spPr>
        <p:txBody>
          <a:bodyPr tIns="14400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600" b="1">
                <a:solidFill>
                  <a:schemeClr val="bg1"/>
                </a:solidFill>
              </a:rPr>
              <a:t>Global Service</a:t>
            </a:r>
          </a:p>
          <a:p>
            <a:pPr marL="0" indent="0">
              <a:buFont typeface="Arial" panose="020B0604020202020204" pitchFamily="34" charset="0"/>
              <a:buNone/>
            </a:pPr>
            <a:r>
              <a:rPr lang="en-US" sz="1600" b="1">
                <a:solidFill>
                  <a:schemeClr val="bg1"/>
                </a:solidFill>
              </a:rPr>
              <a:t>Local Expertise</a:t>
            </a:r>
          </a:p>
        </p:txBody>
      </p:sp>
      <p:pic>
        <p:nvPicPr>
          <p:cNvPr id="10" name="Picture Placeholder 49">
            <a:extLst>
              <a:ext uri="{FF2B5EF4-FFF2-40B4-BE49-F238E27FC236}">
                <a16:creationId xmlns:a16="http://schemas.microsoft.com/office/drawing/2014/main" id="{1EF099B3-B59D-566B-6CD5-77BD8D2E08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01857" y="1975741"/>
            <a:ext cx="1857555" cy="1453262"/>
          </a:xfrm>
          <a:prstGeom prst="rect">
            <a:avLst/>
          </a:prstGeom>
        </p:spPr>
      </p:pic>
      <p:pic>
        <p:nvPicPr>
          <p:cNvPr id="11" name="Picture Placeholder 41">
            <a:extLst>
              <a:ext uri="{FF2B5EF4-FFF2-40B4-BE49-F238E27FC236}">
                <a16:creationId xmlns:a16="http://schemas.microsoft.com/office/drawing/2014/main" id="{41CD8051-1E31-529C-D9D2-71BB1A1374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3457" y="1975741"/>
            <a:ext cx="1857555" cy="1453262"/>
          </a:xfrm>
          <a:prstGeom prst="rect">
            <a:avLst/>
          </a:prstGeom>
        </p:spPr>
      </p:pic>
      <p:pic>
        <p:nvPicPr>
          <p:cNvPr id="12" name="Picture Placeholder 24">
            <a:extLst>
              <a:ext uri="{FF2B5EF4-FFF2-40B4-BE49-F238E27FC236}">
                <a16:creationId xmlns:a16="http://schemas.microsoft.com/office/drawing/2014/main" id="{9E8CA1A0-A3F2-5ACA-5193-09816D63D96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00257" y="1975739"/>
            <a:ext cx="1857555" cy="1453262"/>
          </a:xfrm>
          <a:prstGeom prst="rect">
            <a:avLst/>
          </a:prstGeom>
        </p:spPr>
      </p:pic>
      <p:pic>
        <p:nvPicPr>
          <p:cNvPr id="13" name="Picture Placeholder 28">
            <a:extLst>
              <a:ext uri="{FF2B5EF4-FFF2-40B4-BE49-F238E27FC236}">
                <a16:creationId xmlns:a16="http://schemas.microsoft.com/office/drawing/2014/main" id="{214C1FF0-EAE3-15D6-2121-48052D48CE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8657" y="1975738"/>
            <a:ext cx="1857555" cy="1453262"/>
          </a:xfrm>
          <a:prstGeom prst="rect">
            <a:avLst/>
          </a:prstGeom>
        </p:spPr>
      </p:pic>
      <p:pic>
        <p:nvPicPr>
          <p:cNvPr id="14" name="Picture Placeholder 32">
            <a:extLst>
              <a:ext uri="{FF2B5EF4-FFF2-40B4-BE49-F238E27FC236}">
                <a16:creationId xmlns:a16="http://schemas.microsoft.com/office/drawing/2014/main" id="{42DA6445-AB2D-FFB2-A214-2BF07824393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97057" y="1975738"/>
            <a:ext cx="1857555" cy="1453262"/>
          </a:xfrm>
          <a:prstGeom prst="rect">
            <a:avLst/>
          </a:prstGeom>
        </p:spPr>
      </p:pic>
      <p:cxnSp>
        <p:nvCxnSpPr>
          <p:cNvPr id="15" name="Straight Connector 13">
            <a:extLst>
              <a:ext uri="{FF2B5EF4-FFF2-40B4-BE49-F238E27FC236}">
                <a16:creationId xmlns:a16="http://schemas.microsoft.com/office/drawing/2014/main" id="{F416719B-3791-20AA-71BB-2385A00C5633}"/>
              </a:ext>
            </a:extLst>
          </p:cNvPr>
          <p:cNvCxnSpPr>
            <a:cxnSpLocks/>
          </p:cNvCxnSpPr>
          <p:nvPr/>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16" name="Picture 14">
            <a:extLst>
              <a:ext uri="{FF2B5EF4-FFF2-40B4-BE49-F238E27FC236}">
                <a16:creationId xmlns:a16="http://schemas.microsoft.com/office/drawing/2014/main" id="{9E3A6DA5-D94F-1C58-7090-5222B4FD6D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92511" y="6181725"/>
            <a:ext cx="932400" cy="439230"/>
          </a:xfrm>
          <a:prstGeom prst="rect">
            <a:avLst/>
          </a:prstGeom>
        </p:spPr>
      </p:pic>
      <p:sp>
        <p:nvSpPr>
          <p:cNvPr id="17" name="Text Placeholder 10">
            <a:extLst>
              <a:ext uri="{FF2B5EF4-FFF2-40B4-BE49-F238E27FC236}">
                <a16:creationId xmlns:a16="http://schemas.microsoft.com/office/drawing/2014/main" id="{034CD4F0-F604-576F-9278-1312F65CF078}"/>
              </a:ext>
            </a:extLst>
          </p:cNvPr>
          <p:cNvSpPr txBox="1">
            <a:spLocks/>
          </p:cNvSpPr>
          <p:nvPr/>
        </p:nvSpPr>
        <p:spPr>
          <a:xfrm>
            <a:off x="7201857" y="3429000"/>
            <a:ext cx="1857558" cy="1561185"/>
          </a:xfrm>
          <a:prstGeom prst="rect">
            <a:avLst/>
          </a:prstGeom>
          <a:solidFill>
            <a:srgbClr val="F5F9FC"/>
          </a:solidFill>
          <a:ln w="28575">
            <a:noFill/>
          </a:ln>
        </p:spPr>
        <p:txBody>
          <a:bodyPr vert="horz" lIns="72000" tIns="72000" rIns="72000" bIns="72000" rtlCol="0" anchor="t">
            <a:noAutofit/>
          </a:bodyPr>
          <a:lstStyle>
            <a:lvl1pPr marL="228600" indent="-228600" algn="l" defTabSz="914400" rtl="0" eaLnBrk="1" latinLnBrk="0" hangingPunct="1">
              <a:lnSpc>
                <a:spcPct val="100000"/>
              </a:lnSpc>
              <a:spcBef>
                <a:spcPts val="0"/>
              </a:spcBef>
              <a:spcAft>
                <a:spcPts val="600"/>
              </a:spcAft>
              <a:buClr>
                <a:schemeClr val="accent3"/>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Wingdings" pitchFamily="2" charset="2"/>
              <a:buNone/>
            </a:pPr>
            <a:r>
              <a:rPr lang="en-US" sz="3600" b="1">
                <a:solidFill>
                  <a:srgbClr val="3C515B"/>
                </a:solidFill>
              </a:rPr>
              <a:t>7</a:t>
            </a:r>
          </a:p>
          <a:p>
            <a:pPr marL="0" indent="0">
              <a:spcAft>
                <a:spcPts val="0"/>
              </a:spcAft>
              <a:buFont typeface="Wingdings" pitchFamily="2" charset="2"/>
              <a:buNone/>
            </a:pPr>
            <a:r>
              <a:rPr lang="en-US" sz="1600">
                <a:solidFill>
                  <a:srgbClr val="3C515B"/>
                </a:solidFill>
              </a:rPr>
              <a:t>Areas de interés</a:t>
            </a:r>
            <a:endParaRPr lang="en-US" sz="1600">
              <a:solidFill>
                <a:srgbClr val="3C515B"/>
              </a:solidFill>
              <a:cs typeface="Arial"/>
            </a:endParaRPr>
          </a:p>
          <a:p>
            <a:pPr marL="0" indent="0">
              <a:spcAft>
                <a:spcPts val="0"/>
              </a:spcAft>
              <a:buFont typeface="Wingdings" pitchFamily="2" charset="2"/>
              <a:buNone/>
            </a:pPr>
            <a:endParaRPr lang="en-US" sz="1600" dirty="0">
              <a:solidFill>
                <a:srgbClr val="3C515B"/>
              </a:solidFill>
            </a:endParaRPr>
          </a:p>
        </p:txBody>
      </p:sp>
      <p:sp>
        <p:nvSpPr>
          <p:cNvPr id="18" name="Text Placeholder 11">
            <a:extLst>
              <a:ext uri="{FF2B5EF4-FFF2-40B4-BE49-F238E27FC236}">
                <a16:creationId xmlns:a16="http://schemas.microsoft.com/office/drawing/2014/main" id="{A3301A63-CBA3-CA56-7D10-4B1F276F5987}"/>
              </a:ext>
            </a:extLst>
          </p:cNvPr>
          <p:cNvSpPr txBox="1">
            <a:spLocks/>
          </p:cNvSpPr>
          <p:nvPr/>
        </p:nvSpPr>
        <p:spPr>
          <a:xfrm>
            <a:off x="9203457" y="3429000"/>
            <a:ext cx="1857558" cy="1561185"/>
          </a:xfrm>
          <a:prstGeom prst="rect">
            <a:avLst/>
          </a:prstGeom>
          <a:solidFill>
            <a:schemeClr val="accent3"/>
          </a:solidFill>
          <a:ln w="28575">
            <a:noFill/>
          </a:ln>
        </p:spPr>
        <p:txBody>
          <a:bodyPr vert="horz" lIns="72000" tIns="144000" rIns="72000" bIns="72000" rtlCol="0" anchor="t">
            <a:noAutofit/>
          </a:bodyPr>
          <a:lstStyle>
            <a:lvl1pPr marL="228600" indent="-228600" algn="l" defTabSz="914400" rtl="0" eaLnBrk="1" latinLnBrk="0" hangingPunct="1">
              <a:lnSpc>
                <a:spcPct val="100000"/>
              </a:lnSpc>
              <a:spcBef>
                <a:spcPts val="0"/>
              </a:spcBef>
              <a:spcAft>
                <a:spcPts val="600"/>
              </a:spcAft>
              <a:buClr>
                <a:schemeClr val="accent3"/>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0"/>
              </a:spcAft>
              <a:buFont typeface="Wingdings" pitchFamily="2" charset="2"/>
              <a:buNone/>
            </a:pPr>
            <a:r>
              <a:rPr lang="en-US" sz="1600" b="1">
                <a:solidFill>
                  <a:schemeClr val="bg1"/>
                </a:solidFill>
              </a:rPr>
              <a:t>Servicio Global</a:t>
            </a:r>
          </a:p>
          <a:p>
            <a:pPr marL="0" indent="0">
              <a:spcAft>
                <a:spcPts val="0"/>
              </a:spcAft>
              <a:buFont typeface="Wingdings" pitchFamily="2" charset="2"/>
              <a:buNone/>
            </a:pPr>
            <a:r>
              <a:rPr lang="en-US" sz="1600" b="1">
                <a:solidFill>
                  <a:schemeClr val="bg1"/>
                </a:solidFill>
              </a:rPr>
              <a:t>Experiencia local</a:t>
            </a:r>
            <a:endParaRPr lang="en-US" sz="1600" b="1" dirty="0">
              <a:solidFill>
                <a:schemeClr val="bg1"/>
              </a:solidFill>
            </a:endParaRPr>
          </a:p>
        </p:txBody>
      </p:sp>
      <p:pic>
        <p:nvPicPr>
          <p:cNvPr id="19" name="Picture Placeholder 49">
            <a:extLst>
              <a:ext uri="{FF2B5EF4-FFF2-40B4-BE49-F238E27FC236}">
                <a16:creationId xmlns:a16="http://schemas.microsoft.com/office/drawing/2014/main" id="{F59664F5-E1A6-0C2B-F47B-EC0D0B471E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01857" y="1975741"/>
            <a:ext cx="1857555" cy="1453262"/>
          </a:xfrm>
          <a:prstGeom prst="rect">
            <a:avLst/>
          </a:prstGeom>
        </p:spPr>
      </p:pic>
      <p:pic>
        <p:nvPicPr>
          <p:cNvPr id="20" name="Picture Placeholder 41">
            <a:extLst>
              <a:ext uri="{FF2B5EF4-FFF2-40B4-BE49-F238E27FC236}">
                <a16:creationId xmlns:a16="http://schemas.microsoft.com/office/drawing/2014/main" id="{3F2C7079-1F12-F716-88CE-B5E1EBA386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03457" y="1975741"/>
            <a:ext cx="1857555" cy="1453262"/>
          </a:xfrm>
          <a:prstGeom prst="rect">
            <a:avLst/>
          </a:prstGeom>
        </p:spPr>
      </p:pic>
      <p:pic>
        <p:nvPicPr>
          <p:cNvPr id="21" name="Picture Placeholder 24">
            <a:extLst>
              <a:ext uri="{FF2B5EF4-FFF2-40B4-BE49-F238E27FC236}">
                <a16:creationId xmlns:a16="http://schemas.microsoft.com/office/drawing/2014/main" id="{45D8CAAA-6451-9E95-6189-C3D133E4FB6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00257" y="1975739"/>
            <a:ext cx="1857555" cy="1453262"/>
          </a:xfrm>
          <a:prstGeom prst="rect">
            <a:avLst/>
          </a:prstGeom>
        </p:spPr>
      </p:pic>
      <p:pic>
        <p:nvPicPr>
          <p:cNvPr id="22" name="Picture Placeholder 28">
            <a:extLst>
              <a:ext uri="{FF2B5EF4-FFF2-40B4-BE49-F238E27FC236}">
                <a16:creationId xmlns:a16="http://schemas.microsoft.com/office/drawing/2014/main" id="{9ABAD3AD-D00D-DF77-B1B9-5809531315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98657" y="1975738"/>
            <a:ext cx="1857555" cy="1453262"/>
          </a:xfrm>
          <a:prstGeom prst="rect">
            <a:avLst/>
          </a:prstGeom>
        </p:spPr>
      </p:pic>
      <p:pic>
        <p:nvPicPr>
          <p:cNvPr id="23" name="Picture Placeholder 32">
            <a:extLst>
              <a:ext uri="{FF2B5EF4-FFF2-40B4-BE49-F238E27FC236}">
                <a16:creationId xmlns:a16="http://schemas.microsoft.com/office/drawing/2014/main" id="{00CD9B20-BA31-20F1-D336-E22EC44217F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97057" y="1975738"/>
            <a:ext cx="1857555" cy="1453262"/>
          </a:xfrm>
          <a:prstGeom prst="rect">
            <a:avLst/>
          </a:prstGeom>
        </p:spPr>
      </p:pic>
      <p:sp>
        <p:nvSpPr>
          <p:cNvPr id="24" name="Title 1">
            <a:extLst>
              <a:ext uri="{FF2B5EF4-FFF2-40B4-BE49-F238E27FC236}">
                <a16:creationId xmlns:a16="http://schemas.microsoft.com/office/drawing/2014/main" id="{C1BD431A-817D-E499-F5D8-86405C307F10}"/>
              </a:ext>
            </a:extLst>
          </p:cNvPr>
          <p:cNvSpPr txBox="1">
            <a:spLocks/>
          </p:cNvSpPr>
          <p:nvPr/>
        </p:nvSpPr>
        <p:spPr>
          <a:xfrm>
            <a:off x="479425" y="715171"/>
            <a:ext cx="11218862" cy="4431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solidFill>
                  <a:schemeClr val="bg1"/>
                </a:solidFill>
                <a:latin typeface="Univers Condensed" panose="020B0506020202050204" pitchFamily="34" charset="0"/>
              </a:rPr>
              <a:t>SGS de un </a:t>
            </a:r>
            <a:r>
              <a:rPr lang="en-US" dirty="0" err="1">
                <a:solidFill>
                  <a:schemeClr val="bg1"/>
                </a:solidFill>
                <a:latin typeface="Univers Condensed" panose="020B0506020202050204" pitchFamily="34" charset="0"/>
              </a:rPr>
              <a:t>vistazo</a:t>
            </a:r>
            <a:endParaRPr lang="en-US" dirty="0">
              <a:solidFill>
                <a:schemeClr val="bg1"/>
              </a:solidFill>
              <a:latin typeface="Univers Condensed" panose="020B0506020202050204" pitchFamily="34" charset="0"/>
            </a:endParaRPr>
          </a:p>
        </p:txBody>
      </p:sp>
      <p:sp>
        <p:nvSpPr>
          <p:cNvPr id="25" name="Text Placeholder 7">
            <a:extLst>
              <a:ext uri="{FF2B5EF4-FFF2-40B4-BE49-F238E27FC236}">
                <a16:creationId xmlns:a16="http://schemas.microsoft.com/office/drawing/2014/main" id="{47B61E91-B05F-EBF5-AC1A-BC6CEABCA43B}"/>
              </a:ext>
            </a:extLst>
          </p:cNvPr>
          <p:cNvSpPr txBox="1">
            <a:spLocks/>
          </p:cNvSpPr>
          <p:nvPr/>
        </p:nvSpPr>
        <p:spPr>
          <a:xfrm>
            <a:off x="1188697" y="3459624"/>
            <a:ext cx="1857558" cy="1561185"/>
          </a:xfrm>
          <a:prstGeom prst="rect">
            <a:avLst/>
          </a:prstGeom>
          <a:solidFill>
            <a:srgbClr val="F6F9FC"/>
          </a:solidFill>
          <a:ln w="28575">
            <a:noFill/>
          </a:ln>
        </p:spPr>
        <p:txBody>
          <a:bodyPr vert="horz" lIns="72000" tIns="72000" rIns="72000" bIns="72000" rtlCol="0" anchor="t">
            <a:noAutofit/>
          </a:bodyPr>
          <a:lstStyle>
            <a:lvl1pPr marL="228600" indent="-228600" algn="l" defTabSz="914400" rtl="0" eaLnBrk="1" latinLnBrk="0" hangingPunct="1">
              <a:lnSpc>
                <a:spcPct val="100000"/>
              </a:lnSpc>
              <a:spcBef>
                <a:spcPts val="0"/>
              </a:spcBef>
              <a:spcAft>
                <a:spcPts val="600"/>
              </a:spcAft>
              <a:buClr>
                <a:schemeClr val="accent3"/>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Wingdings" pitchFamily="2" charset="2"/>
              <a:buNone/>
            </a:pPr>
            <a:r>
              <a:rPr lang="en-US" sz="3600" b="1">
                <a:solidFill>
                  <a:srgbClr val="3C515B"/>
                </a:solidFill>
              </a:rPr>
              <a:t>Nº1 </a:t>
            </a:r>
          </a:p>
          <a:p>
            <a:pPr marL="0" indent="0">
              <a:spcAft>
                <a:spcPts val="0"/>
              </a:spcAft>
              <a:buFont typeface="Wingdings" pitchFamily="2" charset="2"/>
              <a:buNone/>
            </a:pPr>
            <a:r>
              <a:rPr lang="en-US" sz="1600">
                <a:solidFill>
                  <a:srgbClr val="3C515B"/>
                </a:solidFill>
              </a:rPr>
              <a:t>Líder mundial</a:t>
            </a:r>
          </a:p>
          <a:p>
            <a:pPr marL="0" indent="0">
              <a:spcAft>
                <a:spcPts val="0"/>
              </a:spcAft>
              <a:buFont typeface="Wingdings" pitchFamily="2" charset="2"/>
              <a:buNone/>
            </a:pPr>
            <a:endParaRPr lang="en-US" sz="1600">
              <a:solidFill>
                <a:srgbClr val="3C515B"/>
              </a:solidFill>
            </a:endParaRPr>
          </a:p>
        </p:txBody>
      </p:sp>
      <p:sp>
        <p:nvSpPr>
          <p:cNvPr id="27" name="CuadroTexto 26">
            <a:extLst>
              <a:ext uri="{FF2B5EF4-FFF2-40B4-BE49-F238E27FC236}">
                <a16:creationId xmlns:a16="http://schemas.microsoft.com/office/drawing/2014/main" id="{15A81461-89ED-2D86-464B-AB13205997CD}"/>
              </a:ext>
            </a:extLst>
          </p:cNvPr>
          <p:cNvSpPr txBox="1"/>
          <p:nvPr/>
        </p:nvSpPr>
        <p:spPr>
          <a:xfrm>
            <a:off x="729455" y="5376465"/>
            <a:ext cx="9418885" cy="830997"/>
          </a:xfrm>
          <a:prstGeom prst="rect">
            <a:avLst/>
          </a:prstGeom>
          <a:noFill/>
        </p:spPr>
        <p:txBody>
          <a:bodyPr wrap="square">
            <a:spAutoFit/>
          </a:bodyPr>
          <a:lstStyle/>
          <a:p>
            <a:r>
              <a:rPr lang="es-ES" sz="2400" dirty="0">
                <a:solidFill>
                  <a:schemeClr val="bg1"/>
                </a:solidFill>
                <a:latin typeface="Univers Condensed" panose="020B0506020202050204" pitchFamily="34" charset="0"/>
              </a:rPr>
              <a:t>empresa líder mundial en ensayos, inspección y certificación. </a:t>
            </a:r>
            <a:r>
              <a:rPr lang="en-US" sz="2400" dirty="0">
                <a:solidFill>
                  <a:srgbClr val="FF6600"/>
                </a:solidFill>
                <a:latin typeface="Univers Condensed" panose="020B0506020202050204" pitchFamily="34" charset="0"/>
              </a:rPr>
              <a:t>www.sgs.com</a:t>
            </a:r>
            <a:endParaRPr lang="es-ES" sz="2400" dirty="0">
              <a:solidFill>
                <a:srgbClr val="FF6600"/>
              </a:solidFill>
              <a:latin typeface="Univers Condensed" panose="020B0506020202050204" pitchFamily="34" charset="0"/>
            </a:endParaRPr>
          </a:p>
        </p:txBody>
      </p:sp>
    </p:spTree>
    <p:extLst>
      <p:ext uri="{BB962C8B-B14F-4D97-AF65-F5344CB8AC3E}">
        <p14:creationId xmlns:p14="http://schemas.microsoft.com/office/powerpoint/2010/main" val="286647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3" name="Tabla 5">
            <a:extLst>
              <a:ext uri="{FF2B5EF4-FFF2-40B4-BE49-F238E27FC236}">
                <a16:creationId xmlns:a16="http://schemas.microsoft.com/office/drawing/2014/main" id="{ECDDF425-6842-C5C6-AFAC-9C6AFC5FB0B0}"/>
              </a:ext>
            </a:extLst>
          </p:cNvPr>
          <p:cNvGraphicFramePr>
            <a:graphicFrameLocks noGrp="1"/>
          </p:cNvGraphicFramePr>
          <p:nvPr>
            <p:extLst>
              <p:ext uri="{D42A27DB-BD31-4B8C-83A1-F6EECF244321}">
                <p14:modId xmlns:p14="http://schemas.microsoft.com/office/powerpoint/2010/main" val="3649257413"/>
              </p:ext>
            </p:extLst>
          </p:nvPr>
        </p:nvGraphicFramePr>
        <p:xfrm>
          <a:off x="329278" y="876019"/>
          <a:ext cx="11105859" cy="1010920"/>
        </p:xfrm>
        <a:graphic>
          <a:graphicData uri="http://schemas.openxmlformats.org/drawingml/2006/table">
            <a:tbl>
              <a:tblPr firstRow="1" bandRow="1">
                <a:tableStyleId>{21E4AEA4-8DFA-4A89-87EB-49C32662AFE0}</a:tableStyleId>
              </a:tblPr>
              <a:tblGrid>
                <a:gridCol w="4560507">
                  <a:extLst>
                    <a:ext uri="{9D8B030D-6E8A-4147-A177-3AD203B41FA5}">
                      <a16:colId xmlns:a16="http://schemas.microsoft.com/office/drawing/2014/main" val="1631119771"/>
                    </a:ext>
                  </a:extLst>
                </a:gridCol>
                <a:gridCol w="1790943">
                  <a:extLst>
                    <a:ext uri="{9D8B030D-6E8A-4147-A177-3AD203B41FA5}">
                      <a16:colId xmlns:a16="http://schemas.microsoft.com/office/drawing/2014/main" val="2751567960"/>
                    </a:ext>
                  </a:extLst>
                </a:gridCol>
                <a:gridCol w="4754409">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La empresa no debe tener antecedentes penales</a:t>
                      </a:r>
                    </a:p>
                  </a:txBody>
                  <a:tcPr/>
                </a:tc>
                <a:tc>
                  <a:txBody>
                    <a:bodyPr/>
                    <a:lstStyle/>
                    <a:p>
                      <a:r>
                        <a:rPr lang="es-ES" dirty="0">
                          <a:latin typeface="Univers Condensed" panose="020B0506020202050204" pitchFamily="34" charset="0"/>
                        </a:rPr>
                        <a:t>TALLER</a:t>
                      </a:r>
                    </a:p>
                  </a:txBody>
                  <a:tcPr/>
                </a:tc>
                <a:tc>
                  <a:txBody>
                    <a:bodyPr/>
                    <a:lstStyle/>
                    <a:p>
                      <a:r>
                        <a:rPr lang="es-ES" sz="1800" kern="1200" dirty="0">
                          <a:solidFill>
                            <a:schemeClr val="dk1"/>
                          </a:solidFill>
                          <a:latin typeface="Univers Condensed" panose="020B0506020202050204" pitchFamily="34" charset="0"/>
                          <a:ea typeface="+mn-ea"/>
                          <a:cs typeface="+mn-cs"/>
                        </a:rPr>
                        <a:t>Certificado de antecedentes penales de la empresa, con fecha de los últimos 6 meses</a:t>
                      </a:r>
                    </a:p>
                  </a:txBody>
                  <a:tcPr/>
                </a:tc>
                <a:extLst>
                  <a:ext uri="{0D108BD9-81ED-4DB2-BD59-A6C34878D82A}">
                    <a16:rowId xmlns:a16="http://schemas.microsoft.com/office/drawing/2014/main" val="474743680"/>
                  </a:ext>
                </a:extLst>
              </a:tr>
            </a:tbl>
          </a:graphicData>
        </a:graphic>
      </p:graphicFrame>
      <p:sp>
        <p:nvSpPr>
          <p:cNvPr id="7" name="CuadroTexto 6">
            <a:extLst>
              <a:ext uri="{FF2B5EF4-FFF2-40B4-BE49-F238E27FC236}">
                <a16:creationId xmlns:a16="http://schemas.microsoft.com/office/drawing/2014/main" id="{4B6A885B-2944-5878-E2AA-242A965D0A7E}"/>
              </a:ext>
            </a:extLst>
          </p:cNvPr>
          <p:cNvSpPr txBox="1"/>
          <p:nvPr/>
        </p:nvSpPr>
        <p:spPr>
          <a:xfrm>
            <a:off x="329277" y="2086177"/>
            <a:ext cx="11105859"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No se admitirá ninguna solicitud SERMI a nombre de una empresa que no tenga un certificado de antecedentes penales limpio. </a:t>
            </a:r>
            <a:endParaRPr lang="es-ES" b="1" dirty="0">
              <a:solidFill>
                <a:schemeClr val="bg1"/>
              </a:solidFill>
            </a:endParaRPr>
          </a:p>
        </p:txBody>
      </p:sp>
    </p:spTree>
    <p:extLst>
      <p:ext uri="{BB962C8B-B14F-4D97-AF65-F5344CB8AC3E}">
        <p14:creationId xmlns:p14="http://schemas.microsoft.com/office/powerpoint/2010/main" val="282785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6" name="Tabla 5">
            <a:extLst>
              <a:ext uri="{FF2B5EF4-FFF2-40B4-BE49-F238E27FC236}">
                <a16:creationId xmlns:a16="http://schemas.microsoft.com/office/drawing/2014/main" id="{7510CE98-AAC8-3840-75AC-50B01C7AB0F4}"/>
              </a:ext>
            </a:extLst>
          </p:cNvPr>
          <p:cNvGraphicFramePr>
            <a:graphicFrameLocks noGrp="1"/>
          </p:cNvGraphicFramePr>
          <p:nvPr>
            <p:extLst>
              <p:ext uri="{D42A27DB-BD31-4B8C-83A1-F6EECF244321}">
                <p14:modId xmlns:p14="http://schemas.microsoft.com/office/powerpoint/2010/main" val="916423436"/>
              </p:ext>
            </p:extLst>
          </p:nvPr>
        </p:nvGraphicFramePr>
        <p:xfrm>
          <a:off x="308731" y="876019"/>
          <a:ext cx="11362712" cy="1559560"/>
        </p:xfrm>
        <a:graphic>
          <a:graphicData uri="http://schemas.openxmlformats.org/drawingml/2006/table">
            <a:tbl>
              <a:tblPr firstRow="1" bandRow="1">
                <a:tableStyleId>{21E4AEA4-8DFA-4A89-87EB-49C32662AFE0}</a:tableStyleId>
              </a:tblPr>
              <a:tblGrid>
                <a:gridCol w="4665981">
                  <a:extLst>
                    <a:ext uri="{9D8B030D-6E8A-4147-A177-3AD203B41FA5}">
                      <a16:colId xmlns:a16="http://schemas.microsoft.com/office/drawing/2014/main" val="1631119771"/>
                    </a:ext>
                  </a:extLst>
                </a:gridCol>
                <a:gridCol w="1832363">
                  <a:extLst>
                    <a:ext uri="{9D8B030D-6E8A-4147-A177-3AD203B41FA5}">
                      <a16:colId xmlns:a16="http://schemas.microsoft.com/office/drawing/2014/main" val="2751567960"/>
                    </a:ext>
                  </a:extLst>
                </a:gridCol>
                <a:gridCol w="4864368">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Existencia de una declaración firmada por el responsable, indicando que se siguen los procesos y requerimientos del esquema SERMI en la reparación de vehículos</a:t>
                      </a:r>
                    </a:p>
                  </a:txBody>
                  <a:tcPr/>
                </a:tc>
                <a:tc>
                  <a:txBody>
                    <a:bodyPr/>
                    <a:lstStyle/>
                    <a:p>
                      <a:r>
                        <a:rPr lang="es-ES" dirty="0">
                          <a:latin typeface="Univers Condensed" panose="020B0506020202050204" pitchFamily="34" charset="0"/>
                        </a:rPr>
                        <a:t>TALLER</a:t>
                      </a:r>
                    </a:p>
                  </a:txBody>
                  <a:tcPr/>
                </a:tc>
                <a:tc>
                  <a:txBody>
                    <a:bodyPr/>
                    <a:lstStyle/>
                    <a:p>
                      <a:r>
                        <a:rPr lang="es-ES" sz="1800" kern="1200" dirty="0">
                          <a:solidFill>
                            <a:schemeClr val="dk1"/>
                          </a:solidFill>
                          <a:latin typeface="Univers Condensed" panose="020B0506020202050204" pitchFamily="34" charset="0"/>
                          <a:ea typeface="+mn-ea"/>
                          <a:cs typeface="+mn-cs"/>
                        </a:rPr>
                        <a:t>Declaración responsable firmada por el responsable del taller</a:t>
                      </a:r>
                    </a:p>
                  </a:txBody>
                  <a:tcPr/>
                </a:tc>
                <a:extLst>
                  <a:ext uri="{0D108BD9-81ED-4DB2-BD59-A6C34878D82A}">
                    <a16:rowId xmlns:a16="http://schemas.microsoft.com/office/drawing/2014/main" val="474743680"/>
                  </a:ext>
                </a:extLst>
              </a:tr>
            </a:tbl>
          </a:graphicData>
        </a:graphic>
      </p:graphicFrame>
      <p:sp>
        <p:nvSpPr>
          <p:cNvPr id="7" name="CuadroTexto 6">
            <a:extLst>
              <a:ext uri="{FF2B5EF4-FFF2-40B4-BE49-F238E27FC236}">
                <a16:creationId xmlns:a16="http://schemas.microsoft.com/office/drawing/2014/main" id="{4C9A3324-4B82-F9D7-5A4D-08CDEB8E86F9}"/>
              </a:ext>
            </a:extLst>
          </p:cNvPr>
          <p:cNvSpPr txBox="1"/>
          <p:nvPr/>
        </p:nvSpPr>
        <p:spPr>
          <a:xfrm>
            <a:off x="308731" y="2782669"/>
            <a:ext cx="10705166" cy="369332"/>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El contenido de este punto se encuentra en la misma declaración responsable mencionada anteriormente</a:t>
            </a:r>
            <a:endParaRPr lang="es-ES" b="1" dirty="0">
              <a:solidFill>
                <a:schemeClr val="bg1"/>
              </a:solidFill>
            </a:endParaRPr>
          </a:p>
        </p:txBody>
      </p:sp>
      <p:pic>
        <p:nvPicPr>
          <p:cNvPr id="9" name="Imagen 8">
            <a:extLst>
              <a:ext uri="{FF2B5EF4-FFF2-40B4-BE49-F238E27FC236}">
                <a16:creationId xmlns:a16="http://schemas.microsoft.com/office/drawing/2014/main" id="{01510636-2D08-AF57-9E62-153D10493F60}"/>
              </a:ext>
            </a:extLst>
          </p:cNvPr>
          <p:cNvPicPr>
            <a:picLocks noChangeAspect="1"/>
          </p:cNvPicPr>
          <p:nvPr/>
        </p:nvPicPr>
        <p:blipFill>
          <a:blip r:embed="rId3"/>
          <a:stretch>
            <a:fillRect/>
          </a:stretch>
        </p:blipFill>
        <p:spPr>
          <a:xfrm>
            <a:off x="3856358" y="3429000"/>
            <a:ext cx="3609912" cy="3118217"/>
          </a:xfrm>
          <a:prstGeom prst="rect">
            <a:avLst/>
          </a:prstGeom>
        </p:spPr>
      </p:pic>
    </p:spTree>
    <p:extLst>
      <p:ext uri="{BB962C8B-B14F-4D97-AF65-F5344CB8AC3E}">
        <p14:creationId xmlns:p14="http://schemas.microsoft.com/office/powerpoint/2010/main" val="91830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3" name="CuadroTexto 2">
            <a:extLst>
              <a:ext uri="{FF2B5EF4-FFF2-40B4-BE49-F238E27FC236}">
                <a16:creationId xmlns:a16="http://schemas.microsoft.com/office/drawing/2014/main" id="{61D95BEF-8525-007F-55A0-200FE9B879F7}"/>
              </a:ext>
            </a:extLst>
          </p:cNvPr>
          <p:cNvSpPr txBox="1"/>
          <p:nvPr/>
        </p:nvSpPr>
        <p:spPr>
          <a:xfrm>
            <a:off x="335652" y="2430201"/>
            <a:ext cx="11105859" cy="646331"/>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No se admitirá ninguna solicitud SERMI a nombre de un empleado  que no tenga un certificado de antecedentes penales limpio. </a:t>
            </a:r>
            <a:endParaRPr lang="es-ES" b="1" dirty="0">
              <a:solidFill>
                <a:schemeClr val="bg1"/>
              </a:solidFill>
            </a:endParaRPr>
          </a:p>
        </p:txBody>
      </p:sp>
      <p:graphicFrame>
        <p:nvGraphicFramePr>
          <p:cNvPr id="7" name="Tabla 5">
            <a:extLst>
              <a:ext uri="{FF2B5EF4-FFF2-40B4-BE49-F238E27FC236}">
                <a16:creationId xmlns:a16="http://schemas.microsoft.com/office/drawing/2014/main" id="{3E4B0CA1-9B8C-860E-DEFE-F0E18ABF797A}"/>
              </a:ext>
            </a:extLst>
          </p:cNvPr>
          <p:cNvGraphicFramePr>
            <a:graphicFrameLocks noGrp="1"/>
          </p:cNvGraphicFramePr>
          <p:nvPr>
            <p:extLst>
              <p:ext uri="{D42A27DB-BD31-4B8C-83A1-F6EECF244321}">
                <p14:modId xmlns:p14="http://schemas.microsoft.com/office/powerpoint/2010/main" val="4102875221"/>
              </p:ext>
            </p:extLst>
          </p:nvPr>
        </p:nvGraphicFramePr>
        <p:xfrm>
          <a:off x="335652" y="1075257"/>
          <a:ext cx="11099485" cy="1010920"/>
        </p:xfrm>
        <a:graphic>
          <a:graphicData uri="http://schemas.openxmlformats.org/drawingml/2006/table">
            <a:tbl>
              <a:tblPr firstRow="1" bandRow="1">
                <a:tableStyleId>{21E4AEA4-8DFA-4A89-87EB-49C32662AFE0}</a:tableStyleId>
              </a:tblPr>
              <a:tblGrid>
                <a:gridCol w="4557890">
                  <a:extLst>
                    <a:ext uri="{9D8B030D-6E8A-4147-A177-3AD203B41FA5}">
                      <a16:colId xmlns:a16="http://schemas.microsoft.com/office/drawing/2014/main" val="1631119771"/>
                    </a:ext>
                  </a:extLst>
                </a:gridCol>
                <a:gridCol w="1789915">
                  <a:extLst>
                    <a:ext uri="{9D8B030D-6E8A-4147-A177-3AD203B41FA5}">
                      <a16:colId xmlns:a16="http://schemas.microsoft.com/office/drawing/2014/main" val="2751567960"/>
                    </a:ext>
                  </a:extLst>
                </a:gridCol>
                <a:gridCol w="4751680">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El /los empleado/s con acceso SERMI no debe tener antecedentes penales</a:t>
                      </a:r>
                    </a:p>
                  </a:txBody>
                  <a:tcPr/>
                </a:tc>
                <a:tc>
                  <a:txBody>
                    <a:bodyPr/>
                    <a:lstStyle/>
                    <a:p>
                      <a:r>
                        <a:rPr lang="es-ES" dirty="0">
                          <a:latin typeface="Univers Condensed" panose="020B0506020202050204" pitchFamily="34" charset="0"/>
                        </a:rPr>
                        <a:t>EMPLEADO</a:t>
                      </a:r>
                    </a:p>
                  </a:txBody>
                  <a:tcPr/>
                </a:tc>
                <a:tc>
                  <a:txBody>
                    <a:bodyPr/>
                    <a:lstStyle/>
                    <a:p>
                      <a:r>
                        <a:rPr lang="es-ES" sz="1800" kern="1200" dirty="0">
                          <a:solidFill>
                            <a:schemeClr val="dk1"/>
                          </a:solidFill>
                          <a:latin typeface="Univers Condensed" panose="020B0506020202050204" pitchFamily="34" charset="0"/>
                          <a:ea typeface="+mn-ea"/>
                          <a:cs typeface="+mn-cs"/>
                        </a:rPr>
                        <a:t>Certificado de antecedentes penales del empleado, con fecha de los últimos 6 meses</a:t>
                      </a:r>
                    </a:p>
                  </a:txBody>
                  <a:tcPr/>
                </a:tc>
                <a:extLst>
                  <a:ext uri="{0D108BD9-81ED-4DB2-BD59-A6C34878D82A}">
                    <a16:rowId xmlns:a16="http://schemas.microsoft.com/office/drawing/2014/main" val="474743680"/>
                  </a:ext>
                </a:extLst>
              </a:tr>
            </a:tbl>
          </a:graphicData>
        </a:graphic>
      </p:graphicFrame>
      <p:graphicFrame>
        <p:nvGraphicFramePr>
          <p:cNvPr id="6" name="Tabla 5">
            <a:extLst>
              <a:ext uri="{FF2B5EF4-FFF2-40B4-BE49-F238E27FC236}">
                <a16:creationId xmlns:a16="http://schemas.microsoft.com/office/drawing/2014/main" id="{703280B8-4AB5-72F8-A702-BFA8DF6D79BD}"/>
              </a:ext>
            </a:extLst>
          </p:cNvPr>
          <p:cNvGraphicFramePr>
            <a:graphicFrameLocks noGrp="1"/>
          </p:cNvGraphicFramePr>
          <p:nvPr>
            <p:extLst>
              <p:ext uri="{D42A27DB-BD31-4B8C-83A1-F6EECF244321}">
                <p14:modId xmlns:p14="http://schemas.microsoft.com/office/powerpoint/2010/main" val="3836921458"/>
              </p:ext>
            </p:extLst>
          </p:nvPr>
        </p:nvGraphicFramePr>
        <p:xfrm>
          <a:off x="335652" y="3429000"/>
          <a:ext cx="11181678" cy="1010920"/>
        </p:xfrm>
        <a:graphic>
          <a:graphicData uri="http://schemas.openxmlformats.org/drawingml/2006/table">
            <a:tbl>
              <a:tblPr firstRow="1" bandRow="1">
                <a:tableStyleId>{21E4AEA4-8DFA-4A89-87EB-49C32662AFE0}</a:tableStyleId>
              </a:tblPr>
              <a:tblGrid>
                <a:gridCol w="4591642">
                  <a:extLst>
                    <a:ext uri="{9D8B030D-6E8A-4147-A177-3AD203B41FA5}">
                      <a16:colId xmlns:a16="http://schemas.microsoft.com/office/drawing/2014/main" val="1631119771"/>
                    </a:ext>
                  </a:extLst>
                </a:gridCol>
                <a:gridCol w="1803169">
                  <a:extLst>
                    <a:ext uri="{9D8B030D-6E8A-4147-A177-3AD203B41FA5}">
                      <a16:colId xmlns:a16="http://schemas.microsoft.com/office/drawing/2014/main" val="2751567960"/>
                    </a:ext>
                  </a:extLst>
                </a:gridCol>
                <a:gridCol w="4786867">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El empleado dispone de un documento de identidad válido en la UE</a:t>
                      </a:r>
                    </a:p>
                  </a:txBody>
                  <a:tcPr/>
                </a:tc>
                <a:tc>
                  <a:txBody>
                    <a:bodyPr/>
                    <a:lstStyle/>
                    <a:p>
                      <a:r>
                        <a:rPr lang="es-ES" dirty="0">
                          <a:latin typeface="Univers Condensed" panose="020B0506020202050204" pitchFamily="34" charset="0"/>
                        </a:rPr>
                        <a:t>EMPLEADO</a:t>
                      </a:r>
                    </a:p>
                  </a:txBody>
                  <a:tcPr/>
                </a:tc>
                <a:tc>
                  <a:txBody>
                    <a:bodyPr/>
                    <a:lstStyle/>
                    <a:p>
                      <a:r>
                        <a:rPr lang="es-ES" sz="1800" kern="1200" dirty="0">
                          <a:solidFill>
                            <a:schemeClr val="dk1"/>
                          </a:solidFill>
                          <a:latin typeface="Univers Condensed" panose="020B0506020202050204" pitchFamily="34" charset="0"/>
                          <a:ea typeface="+mn-ea"/>
                          <a:cs typeface="+mn-cs"/>
                        </a:rPr>
                        <a:t>Copia del DNI/NIE del empleado</a:t>
                      </a:r>
                    </a:p>
                  </a:txBody>
                  <a:tcPr/>
                </a:tc>
                <a:extLst>
                  <a:ext uri="{0D108BD9-81ED-4DB2-BD59-A6C34878D82A}">
                    <a16:rowId xmlns:a16="http://schemas.microsoft.com/office/drawing/2014/main" val="474743680"/>
                  </a:ext>
                </a:extLst>
              </a:tr>
            </a:tbl>
          </a:graphicData>
        </a:graphic>
      </p:graphicFrame>
    </p:spTree>
    <p:extLst>
      <p:ext uri="{BB962C8B-B14F-4D97-AF65-F5344CB8AC3E}">
        <p14:creationId xmlns:p14="http://schemas.microsoft.com/office/powerpoint/2010/main" val="203413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6" name="Tabla 5">
            <a:extLst>
              <a:ext uri="{FF2B5EF4-FFF2-40B4-BE49-F238E27FC236}">
                <a16:creationId xmlns:a16="http://schemas.microsoft.com/office/drawing/2014/main" id="{7510CE98-AAC8-3840-75AC-50B01C7AB0F4}"/>
              </a:ext>
            </a:extLst>
          </p:cNvPr>
          <p:cNvGraphicFramePr>
            <a:graphicFrameLocks noGrp="1"/>
          </p:cNvGraphicFramePr>
          <p:nvPr>
            <p:extLst>
              <p:ext uri="{D42A27DB-BD31-4B8C-83A1-F6EECF244321}">
                <p14:modId xmlns:p14="http://schemas.microsoft.com/office/powerpoint/2010/main" val="821438661"/>
              </p:ext>
            </p:extLst>
          </p:nvPr>
        </p:nvGraphicFramePr>
        <p:xfrm>
          <a:off x="277226" y="1071727"/>
          <a:ext cx="11520728" cy="1285240"/>
        </p:xfrm>
        <a:graphic>
          <a:graphicData uri="http://schemas.openxmlformats.org/drawingml/2006/table">
            <a:tbl>
              <a:tblPr firstRow="1" bandRow="1">
                <a:tableStyleId>{21E4AEA4-8DFA-4A89-87EB-49C32662AFE0}</a:tableStyleId>
              </a:tblPr>
              <a:tblGrid>
                <a:gridCol w="4730869">
                  <a:extLst>
                    <a:ext uri="{9D8B030D-6E8A-4147-A177-3AD203B41FA5}">
                      <a16:colId xmlns:a16="http://schemas.microsoft.com/office/drawing/2014/main" val="1631119771"/>
                    </a:ext>
                  </a:extLst>
                </a:gridCol>
                <a:gridCol w="1857845">
                  <a:extLst>
                    <a:ext uri="{9D8B030D-6E8A-4147-A177-3AD203B41FA5}">
                      <a16:colId xmlns:a16="http://schemas.microsoft.com/office/drawing/2014/main" val="2751567960"/>
                    </a:ext>
                  </a:extLst>
                </a:gridCol>
                <a:gridCol w="4932014">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Existencia de un acuerdo de empleo entre el empleado y el taller</a:t>
                      </a:r>
                    </a:p>
                  </a:txBody>
                  <a:tcPr/>
                </a:tc>
                <a:tc>
                  <a:txBody>
                    <a:bodyPr/>
                    <a:lstStyle/>
                    <a:p>
                      <a:r>
                        <a:rPr lang="es-ES" dirty="0">
                          <a:latin typeface="Univers Condensed" panose="020B0506020202050204" pitchFamily="34" charset="0"/>
                        </a:rPr>
                        <a:t>EMPLEADO</a:t>
                      </a:r>
                    </a:p>
                  </a:txBody>
                  <a:tcPr/>
                </a:tc>
                <a:tc>
                  <a:txBody>
                    <a:bodyPr/>
                    <a:lstStyle/>
                    <a:p>
                      <a:r>
                        <a:rPr lang="es-ES" sz="1800" kern="1200" dirty="0">
                          <a:solidFill>
                            <a:schemeClr val="dk1"/>
                          </a:solidFill>
                          <a:latin typeface="Univers Condensed" panose="020B0506020202050204" pitchFamily="34" charset="0"/>
                          <a:ea typeface="+mn-ea"/>
                          <a:cs typeface="+mn-cs"/>
                        </a:rPr>
                        <a:t>Contrato de trabajo o ITA (registro de trabajadores) </a:t>
                      </a:r>
                    </a:p>
                    <a:p>
                      <a:r>
                        <a:rPr lang="es-ES" sz="1800" kern="1200" dirty="0">
                          <a:solidFill>
                            <a:schemeClr val="dk1"/>
                          </a:solidFill>
                          <a:latin typeface="Univers Condensed" panose="020B0506020202050204" pitchFamily="34" charset="0"/>
                          <a:ea typeface="+mn-ea"/>
                          <a:cs typeface="+mn-cs"/>
                        </a:rPr>
                        <a:t>Pruebas de cotización en caso de autónomos</a:t>
                      </a:r>
                    </a:p>
                    <a:p>
                      <a:r>
                        <a:rPr lang="es-ES" sz="1800" kern="1200" dirty="0">
                          <a:solidFill>
                            <a:schemeClr val="dk1"/>
                          </a:solidFill>
                          <a:latin typeface="Univers Condensed" panose="020B0506020202050204" pitchFamily="34" charset="0"/>
                          <a:ea typeface="+mn-ea"/>
                          <a:cs typeface="+mn-cs"/>
                        </a:rPr>
                        <a:t>Lista Relación Nominal de Trabajadores</a:t>
                      </a:r>
                    </a:p>
                  </a:txBody>
                  <a:tcPr/>
                </a:tc>
                <a:extLst>
                  <a:ext uri="{0D108BD9-81ED-4DB2-BD59-A6C34878D82A}">
                    <a16:rowId xmlns:a16="http://schemas.microsoft.com/office/drawing/2014/main" val="474743680"/>
                  </a:ext>
                </a:extLst>
              </a:tr>
            </a:tbl>
          </a:graphicData>
        </a:graphic>
      </p:graphicFrame>
      <p:sp>
        <p:nvSpPr>
          <p:cNvPr id="8" name="CuadroTexto 7">
            <a:extLst>
              <a:ext uri="{FF2B5EF4-FFF2-40B4-BE49-F238E27FC236}">
                <a16:creationId xmlns:a16="http://schemas.microsoft.com/office/drawing/2014/main" id="{7DF1A3B9-1F52-EB59-950C-7FF477B33398}"/>
              </a:ext>
            </a:extLst>
          </p:cNvPr>
          <p:cNvSpPr txBox="1"/>
          <p:nvPr/>
        </p:nvSpPr>
        <p:spPr>
          <a:xfrm>
            <a:off x="277225" y="2536573"/>
            <a:ext cx="11520727" cy="369332"/>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Es un requisito fundamental de cara a probar la integridad del taller</a:t>
            </a:r>
            <a:endParaRPr lang="es-ES" b="1" dirty="0">
              <a:solidFill>
                <a:schemeClr val="bg1"/>
              </a:solidFill>
            </a:endParaRPr>
          </a:p>
        </p:txBody>
      </p:sp>
      <p:sp>
        <p:nvSpPr>
          <p:cNvPr id="9" name="CuadroTexto 8">
            <a:extLst>
              <a:ext uri="{FF2B5EF4-FFF2-40B4-BE49-F238E27FC236}">
                <a16:creationId xmlns:a16="http://schemas.microsoft.com/office/drawing/2014/main" id="{B95F057D-4239-A800-9193-2DAF132C1FBA}"/>
              </a:ext>
            </a:extLst>
          </p:cNvPr>
          <p:cNvSpPr txBox="1"/>
          <p:nvPr/>
        </p:nvSpPr>
        <p:spPr>
          <a:xfrm>
            <a:off x="991453" y="3247509"/>
            <a:ext cx="2049535" cy="1200329"/>
          </a:xfrm>
          <a:prstGeom prst="rect">
            <a:avLst/>
          </a:prstGeom>
          <a:solidFill>
            <a:schemeClr val="bg1">
              <a:lumMod val="75000"/>
            </a:schemeClr>
          </a:solidFill>
        </p:spPr>
        <p:txBody>
          <a:bodyPr wrap="none" rtlCol="0">
            <a:spAutoFit/>
          </a:bodyPr>
          <a:lstStyle/>
          <a:p>
            <a:r>
              <a:rPr lang="es-ES" dirty="0"/>
              <a:t>EMPRESA</a:t>
            </a:r>
          </a:p>
          <a:p>
            <a:endParaRPr lang="es-ES" dirty="0"/>
          </a:p>
          <a:p>
            <a:r>
              <a:rPr lang="es-ES" dirty="0"/>
              <a:t>TALLERES 11111111</a:t>
            </a:r>
          </a:p>
          <a:p>
            <a:r>
              <a:rPr lang="es-ES" dirty="0"/>
              <a:t>AVDA ETC </a:t>
            </a:r>
            <a:r>
              <a:rPr lang="es-ES" dirty="0" err="1"/>
              <a:t>ETC</a:t>
            </a:r>
            <a:endParaRPr lang="es-ES" dirty="0"/>
          </a:p>
        </p:txBody>
      </p:sp>
      <p:sp>
        <p:nvSpPr>
          <p:cNvPr id="10" name="Elipse 9">
            <a:extLst>
              <a:ext uri="{FF2B5EF4-FFF2-40B4-BE49-F238E27FC236}">
                <a16:creationId xmlns:a16="http://schemas.microsoft.com/office/drawing/2014/main" id="{678EE147-5D00-73A6-5000-7870A6C11210}"/>
              </a:ext>
            </a:extLst>
          </p:cNvPr>
          <p:cNvSpPr/>
          <p:nvPr/>
        </p:nvSpPr>
        <p:spPr>
          <a:xfrm>
            <a:off x="577837" y="3824589"/>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468619B5-4DBD-4A41-4439-196AD979E7B4}"/>
              </a:ext>
            </a:extLst>
          </p:cNvPr>
          <p:cNvSpPr txBox="1"/>
          <p:nvPr/>
        </p:nvSpPr>
        <p:spPr>
          <a:xfrm>
            <a:off x="8845437" y="3247509"/>
            <a:ext cx="2196435" cy="923330"/>
          </a:xfrm>
          <a:prstGeom prst="rect">
            <a:avLst/>
          </a:prstGeom>
          <a:solidFill>
            <a:schemeClr val="bg1">
              <a:lumMod val="75000"/>
            </a:schemeClr>
          </a:solidFill>
        </p:spPr>
        <p:txBody>
          <a:bodyPr wrap="none" rtlCol="0">
            <a:spAutoFit/>
          </a:bodyPr>
          <a:lstStyle/>
          <a:p>
            <a:r>
              <a:rPr lang="es-ES" dirty="0"/>
              <a:t>EMPLEADO</a:t>
            </a:r>
          </a:p>
          <a:p>
            <a:endParaRPr lang="es-ES" dirty="0"/>
          </a:p>
          <a:p>
            <a:r>
              <a:rPr lang="es-ES" dirty="0"/>
              <a:t>D/</a:t>
            </a:r>
            <a:r>
              <a:rPr lang="es-ES" dirty="0" err="1"/>
              <a:t>Dña:ZZZZZZZZZZZZ</a:t>
            </a:r>
            <a:r>
              <a:rPr lang="es-ES" dirty="0"/>
              <a:t> </a:t>
            </a:r>
          </a:p>
        </p:txBody>
      </p:sp>
      <p:sp>
        <p:nvSpPr>
          <p:cNvPr id="12" name="CuadroTexto 11">
            <a:extLst>
              <a:ext uri="{FF2B5EF4-FFF2-40B4-BE49-F238E27FC236}">
                <a16:creationId xmlns:a16="http://schemas.microsoft.com/office/drawing/2014/main" id="{8BDCD06E-B144-C7A7-6BAD-8E93F07A883F}"/>
              </a:ext>
            </a:extLst>
          </p:cNvPr>
          <p:cNvSpPr txBox="1"/>
          <p:nvPr/>
        </p:nvSpPr>
        <p:spPr>
          <a:xfrm>
            <a:off x="4301995" y="3224425"/>
            <a:ext cx="2433038" cy="1477328"/>
          </a:xfrm>
          <a:prstGeom prst="rect">
            <a:avLst/>
          </a:prstGeom>
          <a:solidFill>
            <a:schemeClr val="accent5">
              <a:lumMod val="60000"/>
              <a:lumOff val="40000"/>
            </a:schemeClr>
          </a:solidFill>
        </p:spPr>
        <p:txBody>
          <a:bodyPr wrap="none" rtlCol="0">
            <a:spAutoFit/>
          </a:bodyPr>
          <a:lstStyle/>
          <a:p>
            <a:r>
              <a:rPr lang="es-ES" dirty="0"/>
              <a:t>CONTRATO DE TRABAJO</a:t>
            </a:r>
          </a:p>
          <a:p>
            <a:endParaRPr lang="es-ES" dirty="0"/>
          </a:p>
          <a:p>
            <a:r>
              <a:rPr lang="es-ES" dirty="0"/>
              <a:t>TALLERES 11111111</a:t>
            </a:r>
          </a:p>
          <a:p>
            <a:endParaRPr lang="es-ES" dirty="0"/>
          </a:p>
          <a:p>
            <a:r>
              <a:rPr lang="es-ES" dirty="0"/>
              <a:t>D/</a:t>
            </a:r>
            <a:r>
              <a:rPr lang="es-ES" dirty="0" err="1"/>
              <a:t>Dña</a:t>
            </a:r>
            <a:r>
              <a:rPr lang="es-ES" dirty="0"/>
              <a:t>: ZZZZZZZZZZZ</a:t>
            </a:r>
          </a:p>
        </p:txBody>
      </p:sp>
      <p:sp>
        <p:nvSpPr>
          <p:cNvPr id="13" name="Elipse 12">
            <a:extLst>
              <a:ext uri="{FF2B5EF4-FFF2-40B4-BE49-F238E27FC236}">
                <a16:creationId xmlns:a16="http://schemas.microsoft.com/office/drawing/2014/main" id="{A0F6B117-C519-11AF-2BD2-CFDFD9BF85D7}"/>
              </a:ext>
            </a:extLst>
          </p:cNvPr>
          <p:cNvSpPr/>
          <p:nvPr/>
        </p:nvSpPr>
        <p:spPr>
          <a:xfrm>
            <a:off x="4107334" y="3663006"/>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23130D69-32C2-0D1F-6848-53DB8C29F0A9}"/>
              </a:ext>
            </a:extLst>
          </p:cNvPr>
          <p:cNvSpPr/>
          <p:nvPr/>
        </p:nvSpPr>
        <p:spPr>
          <a:xfrm>
            <a:off x="4107333" y="4227211"/>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18BB99AD-1B71-13B2-D0AD-35D9D78A841F}"/>
              </a:ext>
            </a:extLst>
          </p:cNvPr>
          <p:cNvSpPr/>
          <p:nvPr/>
        </p:nvSpPr>
        <p:spPr>
          <a:xfrm>
            <a:off x="8502960" y="3709174"/>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C3AD283B-E022-7D5A-2F8E-AE3EC1880606}"/>
              </a:ext>
            </a:extLst>
          </p:cNvPr>
          <p:cNvSpPr txBox="1"/>
          <p:nvPr/>
        </p:nvSpPr>
        <p:spPr>
          <a:xfrm>
            <a:off x="3477962" y="5057578"/>
            <a:ext cx="3950569" cy="1477328"/>
          </a:xfrm>
          <a:prstGeom prst="rect">
            <a:avLst/>
          </a:prstGeom>
          <a:solidFill>
            <a:schemeClr val="accent5">
              <a:lumMod val="60000"/>
              <a:lumOff val="40000"/>
            </a:schemeClr>
          </a:solidFill>
        </p:spPr>
        <p:txBody>
          <a:bodyPr wrap="none" rtlCol="0">
            <a:spAutoFit/>
          </a:bodyPr>
          <a:lstStyle/>
          <a:p>
            <a:pPr algn="ctr"/>
            <a:r>
              <a:rPr lang="es-ES" dirty="0"/>
              <a:t>RELACIÓN NOMINAL DE TRABAJADORES</a:t>
            </a:r>
          </a:p>
          <a:p>
            <a:pPr algn="ctr"/>
            <a:endParaRPr lang="es-ES" dirty="0"/>
          </a:p>
          <a:p>
            <a:pPr algn="ctr"/>
            <a:r>
              <a:rPr lang="es-ES" dirty="0"/>
              <a:t>TALLERES 111111111</a:t>
            </a:r>
          </a:p>
          <a:p>
            <a:pPr algn="ctr"/>
            <a:endParaRPr lang="es-ES" dirty="0"/>
          </a:p>
          <a:p>
            <a:pPr algn="ctr"/>
            <a:r>
              <a:rPr lang="es-ES" dirty="0"/>
              <a:t>D/</a:t>
            </a:r>
            <a:r>
              <a:rPr lang="es-ES" dirty="0" err="1"/>
              <a:t>Dña</a:t>
            </a:r>
            <a:r>
              <a:rPr lang="es-ES" dirty="0"/>
              <a:t>: ZZZZZZZZZZZ</a:t>
            </a:r>
          </a:p>
        </p:txBody>
      </p:sp>
      <p:sp>
        <p:nvSpPr>
          <p:cNvPr id="17" name="Elipse 16">
            <a:extLst>
              <a:ext uri="{FF2B5EF4-FFF2-40B4-BE49-F238E27FC236}">
                <a16:creationId xmlns:a16="http://schemas.microsoft.com/office/drawing/2014/main" id="{8890971D-9CE3-5C58-92F6-C4AD70BF6193}"/>
              </a:ext>
            </a:extLst>
          </p:cNvPr>
          <p:cNvSpPr/>
          <p:nvPr/>
        </p:nvSpPr>
        <p:spPr>
          <a:xfrm>
            <a:off x="4172599" y="5458854"/>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Elipse 17">
            <a:extLst>
              <a:ext uri="{FF2B5EF4-FFF2-40B4-BE49-F238E27FC236}">
                <a16:creationId xmlns:a16="http://schemas.microsoft.com/office/drawing/2014/main" id="{BE5EAE10-C3C5-A140-664B-19EA38124586}"/>
              </a:ext>
            </a:extLst>
          </p:cNvPr>
          <p:cNvSpPr/>
          <p:nvPr/>
        </p:nvSpPr>
        <p:spPr>
          <a:xfrm>
            <a:off x="4107333" y="6059019"/>
            <a:ext cx="2691829" cy="60016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55050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REQUISITOS Y DOCUMENTACIÓN A PRESENTAR</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2" name="Tabla 1">
            <a:extLst>
              <a:ext uri="{FF2B5EF4-FFF2-40B4-BE49-F238E27FC236}">
                <a16:creationId xmlns:a16="http://schemas.microsoft.com/office/drawing/2014/main" id="{9917AB4C-62D5-0BED-8533-38AD44E93D38}"/>
              </a:ext>
            </a:extLst>
          </p:cNvPr>
          <p:cNvGraphicFramePr>
            <a:graphicFrameLocks noGrp="1"/>
          </p:cNvGraphicFramePr>
          <p:nvPr>
            <p:extLst>
              <p:ext uri="{D42A27DB-BD31-4B8C-83A1-F6EECF244321}">
                <p14:modId xmlns:p14="http://schemas.microsoft.com/office/powerpoint/2010/main" val="3723680959"/>
              </p:ext>
            </p:extLst>
          </p:nvPr>
        </p:nvGraphicFramePr>
        <p:xfrm>
          <a:off x="153951" y="1075257"/>
          <a:ext cx="11527766" cy="1285240"/>
        </p:xfrm>
        <a:graphic>
          <a:graphicData uri="http://schemas.openxmlformats.org/drawingml/2006/table">
            <a:tbl>
              <a:tblPr firstRow="1" bandRow="1">
                <a:tableStyleId>{21E4AEA4-8DFA-4A89-87EB-49C32662AFE0}</a:tableStyleId>
              </a:tblPr>
              <a:tblGrid>
                <a:gridCol w="4733759">
                  <a:extLst>
                    <a:ext uri="{9D8B030D-6E8A-4147-A177-3AD203B41FA5}">
                      <a16:colId xmlns:a16="http://schemas.microsoft.com/office/drawing/2014/main" val="1631119771"/>
                    </a:ext>
                  </a:extLst>
                </a:gridCol>
                <a:gridCol w="1858980">
                  <a:extLst>
                    <a:ext uri="{9D8B030D-6E8A-4147-A177-3AD203B41FA5}">
                      <a16:colId xmlns:a16="http://schemas.microsoft.com/office/drawing/2014/main" val="2751567960"/>
                    </a:ext>
                  </a:extLst>
                </a:gridCol>
                <a:gridCol w="4935027">
                  <a:extLst>
                    <a:ext uri="{9D8B030D-6E8A-4147-A177-3AD203B41FA5}">
                      <a16:colId xmlns:a16="http://schemas.microsoft.com/office/drawing/2014/main" val="3766233533"/>
                    </a:ext>
                  </a:extLst>
                </a:gridCol>
              </a:tblGrid>
              <a:tr h="370840">
                <a:tc>
                  <a:txBody>
                    <a:bodyPr/>
                    <a:lstStyle/>
                    <a:p>
                      <a:pPr algn="ctr"/>
                      <a:r>
                        <a:rPr lang="es-ES" dirty="0">
                          <a:latin typeface="Univers Condensed" panose="020B0506020202050204" pitchFamily="34" charset="0"/>
                        </a:rPr>
                        <a:t>REQUISITO SERMI</a:t>
                      </a:r>
                    </a:p>
                  </a:txBody>
                  <a:tcPr/>
                </a:tc>
                <a:tc>
                  <a:txBody>
                    <a:bodyPr/>
                    <a:lstStyle/>
                    <a:p>
                      <a:pPr algn="ctr"/>
                      <a:r>
                        <a:rPr lang="es-ES" dirty="0">
                          <a:latin typeface="Univers Condensed" panose="020B0506020202050204" pitchFamily="34" charset="0"/>
                        </a:rPr>
                        <a:t>APLICA</a:t>
                      </a:r>
                    </a:p>
                  </a:txBody>
                  <a:tcPr/>
                </a:tc>
                <a:tc>
                  <a:txBody>
                    <a:bodyPr/>
                    <a:lstStyle/>
                    <a:p>
                      <a:pPr algn="ctr"/>
                      <a:r>
                        <a:rPr lang="es-ES" dirty="0">
                          <a:latin typeface="Univers Condensed" panose="020B0506020202050204" pitchFamily="34" charset="0"/>
                        </a:rPr>
                        <a:t>DOCUMENTACIÓN A APORTAR</a:t>
                      </a:r>
                    </a:p>
                  </a:txBody>
                  <a:tcPr/>
                </a:tc>
                <a:extLst>
                  <a:ext uri="{0D108BD9-81ED-4DB2-BD59-A6C34878D82A}">
                    <a16:rowId xmlns:a16="http://schemas.microsoft.com/office/drawing/2014/main" val="1554987098"/>
                  </a:ext>
                </a:extLst>
              </a:tr>
              <a:tr h="370840">
                <a:tc>
                  <a:txBody>
                    <a:bodyPr/>
                    <a:lstStyle/>
                    <a:p>
                      <a:r>
                        <a:rPr lang="es-ES" dirty="0">
                          <a:latin typeface="Univers Condensed" panose="020B0506020202050204" pitchFamily="34" charset="0"/>
                        </a:rPr>
                        <a:t>El empleado tiene una experiencia superior a dos años como mecánico de automoción</a:t>
                      </a:r>
                    </a:p>
                  </a:txBody>
                  <a:tcPr/>
                </a:tc>
                <a:tc>
                  <a:txBody>
                    <a:bodyPr/>
                    <a:lstStyle/>
                    <a:p>
                      <a:r>
                        <a:rPr lang="es-ES" dirty="0">
                          <a:latin typeface="Univers Condensed" panose="020B0506020202050204" pitchFamily="34" charset="0"/>
                        </a:rPr>
                        <a:t>EMPLEADO</a:t>
                      </a:r>
                    </a:p>
                  </a:txBody>
                  <a:tcPr/>
                </a:tc>
                <a:tc>
                  <a:txBody>
                    <a:bodyPr/>
                    <a:lstStyle/>
                    <a:p>
                      <a:r>
                        <a:rPr lang="es-ES" sz="1800" kern="1200" dirty="0">
                          <a:solidFill>
                            <a:schemeClr val="dk1"/>
                          </a:solidFill>
                          <a:latin typeface="Univers Condensed" panose="020B0506020202050204" pitchFamily="34" charset="0"/>
                          <a:ea typeface="+mn-ea"/>
                          <a:cs typeface="+mn-cs"/>
                        </a:rPr>
                        <a:t>CV del empleado</a:t>
                      </a:r>
                    </a:p>
                    <a:p>
                      <a:r>
                        <a:rPr lang="es-ES" sz="1800" kern="1200" dirty="0">
                          <a:solidFill>
                            <a:schemeClr val="dk1"/>
                          </a:solidFill>
                          <a:latin typeface="Univers Condensed" panose="020B0506020202050204" pitchFamily="34" charset="0"/>
                          <a:ea typeface="+mn-ea"/>
                          <a:cs typeface="+mn-cs"/>
                        </a:rPr>
                        <a:t>Vida Laboral (?)</a:t>
                      </a:r>
                    </a:p>
                    <a:p>
                      <a:r>
                        <a:rPr lang="es-ES" sz="1800" kern="1200" dirty="0">
                          <a:solidFill>
                            <a:schemeClr val="dk1"/>
                          </a:solidFill>
                          <a:latin typeface="Univers Condensed" panose="020B0506020202050204" pitchFamily="34" charset="0"/>
                          <a:ea typeface="+mn-ea"/>
                          <a:cs typeface="+mn-cs"/>
                        </a:rPr>
                        <a:t>Demostrarlo con la antigüedad </a:t>
                      </a:r>
                      <a:r>
                        <a:rPr lang="es-ES" sz="1800" kern="1200">
                          <a:solidFill>
                            <a:schemeClr val="dk1"/>
                          </a:solidFill>
                          <a:latin typeface="Univers Condensed" panose="020B0506020202050204" pitchFamily="34" charset="0"/>
                          <a:ea typeface="+mn-ea"/>
                          <a:cs typeface="+mn-cs"/>
                        </a:rPr>
                        <a:t>del contrato (?)</a:t>
                      </a:r>
                      <a:endParaRPr lang="es-ES" sz="1800" kern="1200" dirty="0">
                        <a:solidFill>
                          <a:schemeClr val="dk1"/>
                        </a:solidFill>
                        <a:latin typeface="Univers Condensed" panose="020B0506020202050204" pitchFamily="34" charset="0"/>
                        <a:ea typeface="+mn-ea"/>
                        <a:cs typeface="+mn-cs"/>
                      </a:endParaRPr>
                    </a:p>
                  </a:txBody>
                  <a:tcPr/>
                </a:tc>
                <a:extLst>
                  <a:ext uri="{0D108BD9-81ED-4DB2-BD59-A6C34878D82A}">
                    <a16:rowId xmlns:a16="http://schemas.microsoft.com/office/drawing/2014/main" val="474743680"/>
                  </a:ext>
                </a:extLst>
              </a:tr>
            </a:tbl>
          </a:graphicData>
        </a:graphic>
      </p:graphicFrame>
    </p:spTree>
    <p:extLst>
      <p:ext uri="{BB962C8B-B14F-4D97-AF65-F5344CB8AC3E}">
        <p14:creationId xmlns:p14="http://schemas.microsoft.com/office/powerpoint/2010/main" val="2542981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EMPLEO DE LA PLATAFORMA WEB</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pic>
        <p:nvPicPr>
          <p:cNvPr id="3" name="Imagen 2">
            <a:extLst>
              <a:ext uri="{FF2B5EF4-FFF2-40B4-BE49-F238E27FC236}">
                <a16:creationId xmlns:a16="http://schemas.microsoft.com/office/drawing/2014/main" id="{0900D147-09FD-0D7E-32E3-9816F5750FE1}"/>
              </a:ext>
            </a:extLst>
          </p:cNvPr>
          <p:cNvPicPr>
            <a:picLocks noChangeAspect="1"/>
          </p:cNvPicPr>
          <p:nvPr/>
        </p:nvPicPr>
        <p:blipFill>
          <a:blip r:embed="rId3"/>
          <a:stretch>
            <a:fillRect/>
          </a:stretch>
        </p:blipFill>
        <p:spPr>
          <a:xfrm>
            <a:off x="1933731" y="1060889"/>
            <a:ext cx="7709334" cy="3241288"/>
          </a:xfrm>
          <a:prstGeom prst="rect">
            <a:avLst/>
          </a:prstGeom>
        </p:spPr>
      </p:pic>
      <p:sp>
        <p:nvSpPr>
          <p:cNvPr id="6" name="CuadroTexto 5">
            <a:extLst>
              <a:ext uri="{FF2B5EF4-FFF2-40B4-BE49-F238E27FC236}">
                <a16:creationId xmlns:a16="http://schemas.microsoft.com/office/drawing/2014/main" id="{FC83AD00-5641-7372-1271-1DB8CEF01C33}"/>
              </a:ext>
            </a:extLst>
          </p:cNvPr>
          <p:cNvSpPr txBox="1"/>
          <p:nvPr/>
        </p:nvSpPr>
        <p:spPr>
          <a:xfrm>
            <a:off x="568103" y="4686285"/>
            <a:ext cx="1093897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LOS TALLERES, O LAS ASOCIACIONES, TENDRÁN LA POSIBILIDAD DE SOLICITAR LA INSPECCIÓN A TRAVÉS DE LA PLATAFORMA WEB Y, EN ELLA, ENTREGAR LOS DOCUMENTOS NECESARIOS PARA CADA TALLER</a:t>
            </a:r>
            <a:endParaRPr lang="es-ES" b="1" dirty="0">
              <a:latin typeface="Univers Condensed" panose="020B0506020202050204" pitchFamily="34" charset="0"/>
            </a:endParaRPr>
          </a:p>
        </p:txBody>
      </p:sp>
      <p:sp>
        <p:nvSpPr>
          <p:cNvPr id="7" name="CuadroTexto 6">
            <a:extLst>
              <a:ext uri="{FF2B5EF4-FFF2-40B4-BE49-F238E27FC236}">
                <a16:creationId xmlns:a16="http://schemas.microsoft.com/office/drawing/2014/main" id="{BC668E3B-9976-F162-CFC6-BBC354093138}"/>
              </a:ext>
            </a:extLst>
          </p:cNvPr>
          <p:cNvSpPr txBox="1"/>
          <p:nvPr/>
        </p:nvSpPr>
        <p:spPr>
          <a:xfrm>
            <a:off x="568102" y="5716724"/>
            <a:ext cx="1093897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LOS TALLERES, O LAS ASOCIACIONES, PUEDEN REVISAR EL ESTADO DE SUS SOLICITUDES EN LA MISMA PÁGINA WEB. CADA UNA TENDRÁ ACCESO EXCLUSIVO A LOS EXPEDIENTES QUE HA SOLICITADO</a:t>
            </a:r>
            <a:endParaRPr lang="es-ES" b="1" dirty="0">
              <a:latin typeface="Univers Condensed" panose="020B0506020202050204" pitchFamily="34" charset="0"/>
            </a:endParaRPr>
          </a:p>
        </p:txBody>
      </p:sp>
    </p:spTree>
    <p:extLst>
      <p:ext uri="{BB962C8B-B14F-4D97-AF65-F5344CB8AC3E}">
        <p14:creationId xmlns:p14="http://schemas.microsoft.com/office/powerpoint/2010/main" val="307594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5D97C76-EE64-AB16-E83F-F96B97488827}"/>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PROCESO SERMI PARA EL TALLER</a:t>
            </a:r>
          </a:p>
        </p:txBody>
      </p:sp>
      <p:pic>
        <p:nvPicPr>
          <p:cNvPr id="5" name="Imagen 4">
            <a:extLst>
              <a:ext uri="{FF2B5EF4-FFF2-40B4-BE49-F238E27FC236}">
                <a16:creationId xmlns:a16="http://schemas.microsoft.com/office/drawing/2014/main" id="{6EA18308-746F-FB83-080A-3C139B9F6033}"/>
              </a:ext>
            </a:extLst>
          </p:cNvPr>
          <p:cNvPicPr>
            <a:picLocks noChangeAspect="1"/>
          </p:cNvPicPr>
          <p:nvPr/>
        </p:nvPicPr>
        <p:blipFill>
          <a:blip r:embed="rId2"/>
          <a:stretch>
            <a:fillRect/>
          </a:stretch>
        </p:blipFill>
        <p:spPr>
          <a:xfrm>
            <a:off x="0" y="108211"/>
            <a:ext cx="1592491" cy="767808"/>
          </a:xfrm>
          <a:prstGeom prst="rect">
            <a:avLst/>
          </a:prstGeom>
        </p:spPr>
      </p:pic>
      <p:sp>
        <p:nvSpPr>
          <p:cNvPr id="6" name="Flecha: pentágono 5">
            <a:extLst>
              <a:ext uri="{FF2B5EF4-FFF2-40B4-BE49-F238E27FC236}">
                <a16:creationId xmlns:a16="http://schemas.microsoft.com/office/drawing/2014/main" id="{66E383D1-FEA5-E356-C7A9-D93723BF5AD8}"/>
              </a:ext>
            </a:extLst>
          </p:cNvPr>
          <p:cNvSpPr/>
          <p:nvPr/>
        </p:nvSpPr>
        <p:spPr>
          <a:xfrm>
            <a:off x="113012" y="1075257"/>
            <a:ext cx="2414427" cy="1202077"/>
          </a:xfrm>
          <a:prstGeom prst="homePlate">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VERIFICACIÓN </a:t>
            </a:r>
          </a:p>
          <a:p>
            <a:pPr algn="ctr"/>
            <a:r>
              <a:rPr lang="es-ES" dirty="0">
                <a:solidFill>
                  <a:schemeClr val="bg1"/>
                </a:solidFill>
              </a:rPr>
              <a:t>DEL CLIENTE</a:t>
            </a:r>
          </a:p>
        </p:txBody>
      </p:sp>
      <p:sp>
        <p:nvSpPr>
          <p:cNvPr id="7" name="Flecha: cheurón 6">
            <a:extLst>
              <a:ext uri="{FF2B5EF4-FFF2-40B4-BE49-F238E27FC236}">
                <a16:creationId xmlns:a16="http://schemas.microsoft.com/office/drawing/2014/main" id="{DEF579B7-FAEA-023B-A3C1-7369B5DE2725}"/>
              </a:ext>
            </a:extLst>
          </p:cNvPr>
          <p:cNvSpPr/>
          <p:nvPr/>
        </p:nvSpPr>
        <p:spPr>
          <a:xfrm>
            <a:off x="2044553"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DEL VEHÍCULO</a:t>
            </a:r>
          </a:p>
        </p:txBody>
      </p:sp>
      <p:sp>
        <p:nvSpPr>
          <p:cNvPr id="8" name="Flecha: cheurón 7">
            <a:extLst>
              <a:ext uri="{FF2B5EF4-FFF2-40B4-BE49-F238E27FC236}">
                <a16:creationId xmlns:a16="http://schemas.microsoft.com/office/drawing/2014/main" id="{8DBE950E-1FA6-9855-CFA8-168B83B8CA9D}"/>
              </a:ext>
            </a:extLst>
          </p:cNvPr>
          <p:cNvSpPr/>
          <p:nvPr/>
        </p:nvSpPr>
        <p:spPr>
          <a:xfrm>
            <a:off x="673812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 AUTORIDAD</a:t>
            </a:r>
          </a:p>
        </p:txBody>
      </p:sp>
      <p:sp>
        <p:nvSpPr>
          <p:cNvPr id="9" name="Flecha: cheurón 8">
            <a:extLst>
              <a:ext uri="{FF2B5EF4-FFF2-40B4-BE49-F238E27FC236}">
                <a16:creationId xmlns:a16="http://schemas.microsoft.com/office/drawing/2014/main" id="{4FDAB588-B047-DCE5-1986-37F04C6ACCEA}"/>
              </a:ext>
            </a:extLst>
          </p:cNvPr>
          <p:cNvSpPr/>
          <p:nvPr/>
        </p:nvSpPr>
        <p:spPr>
          <a:xfrm>
            <a:off x="913200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EMISIÓN DE ORDEN DE REPARACIÓN</a:t>
            </a:r>
          </a:p>
        </p:txBody>
      </p:sp>
      <p:sp>
        <p:nvSpPr>
          <p:cNvPr id="10" name="CuadroTexto 9">
            <a:extLst>
              <a:ext uri="{FF2B5EF4-FFF2-40B4-BE49-F238E27FC236}">
                <a16:creationId xmlns:a16="http://schemas.microsoft.com/office/drawing/2014/main" id="{7A139E7D-03A2-87D4-8F7D-D0267C35965A}"/>
              </a:ext>
            </a:extLst>
          </p:cNvPr>
          <p:cNvSpPr txBox="1"/>
          <p:nvPr/>
        </p:nvSpPr>
        <p:spPr>
          <a:xfrm>
            <a:off x="796245" y="2476572"/>
            <a:ext cx="10510467" cy="646331"/>
          </a:xfrm>
          <a:prstGeom prst="rect">
            <a:avLst/>
          </a:prstGeom>
          <a:noFill/>
        </p:spPr>
        <p:txBody>
          <a:bodyPr wrap="square" rtlCol="0">
            <a:spAutoFit/>
          </a:bodyPr>
          <a:lstStyle/>
          <a:p>
            <a:r>
              <a:rPr lang="es-ES" i="1" dirty="0"/>
              <a:t>El empleado del taller debe </a:t>
            </a:r>
            <a:r>
              <a:rPr lang="es-ES" b="1" i="1" dirty="0"/>
              <a:t>verificar la identidad </a:t>
            </a:r>
            <a:r>
              <a:rPr lang="es-ES" i="1" dirty="0"/>
              <a:t>del cliente que lleva el vehículo a sus instalaciones… como fuentes de identificación se puede solicitar el DNI, NIE, Pasaporte o permiso de conducir. </a:t>
            </a:r>
          </a:p>
        </p:txBody>
      </p:sp>
      <p:sp>
        <p:nvSpPr>
          <p:cNvPr id="11" name="CuadroTexto 10">
            <a:extLst>
              <a:ext uri="{FF2B5EF4-FFF2-40B4-BE49-F238E27FC236}">
                <a16:creationId xmlns:a16="http://schemas.microsoft.com/office/drawing/2014/main" id="{E894AB67-111C-E95A-3870-5AE4FEFD85E4}"/>
              </a:ext>
            </a:extLst>
          </p:cNvPr>
          <p:cNvSpPr txBox="1"/>
          <p:nvPr/>
        </p:nvSpPr>
        <p:spPr>
          <a:xfrm>
            <a:off x="796245" y="3184471"/>
            <a:ext cx="10510467" cy="369332"/>
          </a:xfrm>
          <a:prstGeom prst="rect">
            <a:avLst/>
          </a:prstGeom>
          <a:noFill/>
        </p:spPr>
        <p:txBody>
          <a:bodyPr wrap="square" rtlCol="0">
            <a:spAutoFit/>
          </a:bodyPr>
          <a:lstStyle/>
          <a:p>
            <a:r>
              <a:rPr lang="es-ES" i="1" dirty="0"/>
              <a:t>Esta información debe ser </a:t>
            </a:r>
            <a:r>
              <a:rPr lang="es-ES" b="1" i="1" dirty="0"/>
              <a:t>registrada de modo que pueda ser auditada (</a:t>
            </a:r>
            <a:r>
              <a:rPr lang="es-ES" b="1" i="1" dirty="0" err="1"/>
              <a:t>ej</a:t>
            </a:r>
            <a:r>
              <a:rPr lang="es-ES" b="1" i="1" dirty="0"/>
              <a:t>: orden de trabajo)</a:t>
            </a:r>
            <a:endParaRPr lang="es-ES" i="1" dirty="0"/>
          </a:p>
        </p:txBody>
      </p:sp>
      <p:graphicFrame>
        <p:nvGraphicFramePr>
          <p:cNvPr id="12" name="Tabla 27">
            <a:extLst>
              <a:ext uri="{FF2B5EF4-FFF2-40B4-BE49-F238E27FC236}">
                <a16:creationId xmlns:a16="http://schemas.microsoft.com/office/drawing/2014/main" id="{48211385-8057-4028-22C2-951D97D79132}"/>
              </a:ext>
            </a:extLst>
          </p:cNvPr>
          <p:cNvGraphicFramePr>
            <a:graphicFrameLocks noGrp="1"/>
          </p:cNvGraphicFramePr>
          <p:nvPr>
            <p:extLst>
              <p:ext uri="{D42A27DB-BD31-4B8C-83A1-F6EECF244321}">
                <p14:modId xmlns:p14="http://schemas.microsoft.com/office/powerpoint/2010/main" val="1624671081"/>
              </p:ext>
            </p:extLst>
          </p:nvPr>
        </p:nvGraphicFramePr>
        <p:xfrm>
          <a:off x="1547970" y="3615371"/>
          <a:ext cx="8128000" cy="74168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20337738"/>
                    </a:ext>
                  </a:extLst>
                </a:gridCol>
              </a:tblGrid>
              <a:tr h="370840">
                <a:tc>
                  <a:txBody>
                    <a:bodyPr/>
                    <a:lstStyle/>
                    <a:p>
                      <a:r>
                        <a:rPr lang="es-ES" dirty="0"/>
                        <a:t>Nombre y apellidos</a:t>
                      </a:r>
                    </a:p>
                  </a:txBody>
                  <a:tcPr/>
                </a:tc>
                <a:extLst>
                  <a:ext uri="{0D108BD9-81ED-4DB2-BD59-A6C34878D82A}">
                    <a16:rowId xmlns:a16="http://schemas.microsoft.com/office/drawing/2014/main" val="3766858138"/>
                  </a:ext>
                </a:extLst>
              </a:tr>
              <a:tr h="370840">
                <a:tc>
                  <a:txBody>
                    <a:bodyPr/>
                    <a:lstStyle/>
                    <a:p>
                      <a:r>
                        <a:rPr lang="es-ES" dirty="0"/>
                        <a:t>Dirección</a:t>
                      </a:r>
                    </a:p>
                  </a:txBody>
                  <a:tcPr/>
                </a:tc>
                <a:extLst>
                  <a:ext uri="{0D108BD9-81ED-4DB2-BD59-A6C34878D82A}">
                    <a16:rowId xmlns:a16="http://schemas.microsoft.com/office/drawing/2014/main" val="1635537237"/>
                  </a:ext>
                </a:extLst>
              </a:tr>
            </a:tbl>
          </a:graphicData>
        </a:graphic>
      </p:graphicFrame>
      <p:sp>
        <p:nvSpPr>
          <p:cNvPr id="13" name="Flecha: cheurón 12">
            <a:extLst>
              <a:ext uri="{FF2B5EF4-FFF2-40B4-BE49-F238E27FC236}">
                <a16:creationId xmlns:a16="http://schemas.microsoft.com/office/drawing/2014/main" id="{CF645273-C80A-8883-F204-690DD8DBDA6C}"/>
              </a:ext>
            </a:extLst>
          </p:cNvPr>
          <p:cNvSpPr/>
          <p:nvPr/>
        </p:nvSpPr>
        <p:spPr>
          <a:xfrm>
            <a:off x="438106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TITUARIDAD</a:t>
            </a:r>
          </a:p>
        </p:txBody>
      </p:sp>
    </p:spTree>
    <p:extLst>
      <p:ext uri="{BB962C8B-B14F-4D97-AF65-F5344CB8AC3E}">
        <p14:creationId xmlns:p14="http://schemas.microsoft.com/office/powerpoint/2010/main" val="134910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AB44F8-A519-5619-BBA9-8C36A270952A}"/>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PROCESO SERMI PARA EL TALLER</a:t>
            </a:r>
          </a:p>
        </p:txBody>
      </p:sp>
      <p:pic>
        <p:nvPicPr>
          <p:cNvPr id="5" name="Imagen 4">
            <a:extLst>
              <a:ext uri="{FF2B5EF4-FFF2-40B4-BE49-F238E27FC236}">
                <a16:creationId xmlns:a16="http://schemas.microsoft.com/office/drawing/2014/main" id="{77E1671F-2801-B679-CB4A-27CA6A5389A4}"/>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B78FC192-D250-525C-89D3-1BA4BEE8D064}"/>
              </a:ext>
            </a:extLst>
          </p:cNvPr>
          <p:cNvSpPr txBox="1"/>
          <p:nvPr/>
        </p:nvSpPr>
        <p:spPr>
          <a:xfrm>
            <a:off x="796245" y="2476572"/>
            <a:ext cx="10510467" cy="646331"/>
          </a:xfrm>
          <a:prstGeom prst="rect">
            <a:avLst/>
          </a:prstGeom>
          <a:noFill/>
        </p:spPr>
        <p:txBody>
          <a:bodyPr wrap="square" rtlCol="0">
            <a:spAutoFit/>
          </a:bodyPr>
          <a:lstStyle/>
          <a:p>
            <a:r>
              <a:rPr lang="es-ES" i="1" dirty="0"/>
              <a:t>El empleado del taller debe </a:t>
            </a:r>
            <a:r>
              <a:rPr lang="es-ES" b="1" i="1" dirty="0"/>
              <a:t>asegurarse que el número de identificación del vehículo (VIN) coincide con la documentación del mismo, ficha técnica y permiso de circulación</a:t>
            </a:r>
            <a:r>
              <a:rPr lang="es-ES" i="1" dirty="0"/>
              <a:t> </a:t>
            </a:r>
          </a:p>
        </p:txBody>
      </p:sp>
      <p:sp>
        <p:nvSpPr>
          <p:cNvPr id="7" name="CuadroTexto 6">
            <a:extLst>
              <a:ext uri="{FF2B5EF4-FFF2-40B4-BE49-F238E27FC236}">
                <a16:creationId xmlns:a16="http://schemas.microsoft.com/office/drawing/2014/main" id="{310E003E-26ED-BEAE-C80B-125FEA4AE6AE}"/>
              </a:ext>
            </a:extLst>
          </p:cNvPr>
          <p:cNvSpPr txBox="1"/>
          <p:nvPr/>
        </p:nvSpPr>
        <p:spPr>
          <a:xfrm>
            <a:off x="796245" y="3184471"/>
            <a:ext cx="10510467" cy="369332"/>
          </a:xfrm>
          <a:prstGeom prst="rect">
            <a:avLst/>
          </a:prstGeom>
          <a:noFill/>
        </p:spPr>
        <p:txBody>
          <a:bodyPr wrap="square" rtlCol="0">
            <a:spAutoFit/>
          </a:bodyPr>
          <a:lstStyle/>
          <a:p>
            <a:r>
              <a:rPr lang="es-ES" i="1" dirty="0"/>
              <a:t>Esta información debe ser </a:t>
            </a:r>
            <a:r>
              <a:rPr lang="es-ES" b="1" i="1" dirty="0"/>
              <a:t>registrada de modo que pueda ser auditada</a:t>
            </a:r>
            <a:endParaRPr lang="es-ES" i="1" dirty="0"/>
          </a:p>
        </p:txBody>
      </p:sp>
      <p:graphicFrame>
        <p:nvGraphicFramePr>
          <p:cNvPr id="8" name="Tabla 27">
            <a:extLst>
              <a:ext uri="{FF2B5EF4-FFF2-40B4-BE49-F238E27FC236}">
                <a16:creationId xmlns:a16="http://schemas.microsoft.com/office/drawing/2014/main" id="{1279464E-177A-C80C-BBBA-CCE0D9B52000}"/>
              </a:ext>
            </a:extLst>
          </p:cNvPr>
          <p:cNvGraphicFramePr>
            <a:graphicFrameLocks noGrp="1"/>
          </p:cNvGraphicFramePr>
          <p:nvPr>
            <p:extLst>
              <p:ext uri="{D42A27DB-BD31-4B8C-83A1-F6EECF244321}">
                <p14:modId xmlns:p14="http://schemas.microsoft.com/office/powerpoint/2010/main" val="3004888826"/>
              </p:ext>
            </p:extLst>
          </p:nvPr>
        </p:nvGraphicFramePr>
        <p:xfrm>
          <a:off x="1547970" y="3615371"/>
          <a:ext cx="8128000" cy="37084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20337738"/>
                    </a:ext>
                  </a:extLst>
                </a:gridCol>
              </a:tblGrid>
              <a:tr h="370840">
                <a:tc>
                  <a:txBody>
                    <a:bodyPr/>
                    <a:lstStyle/>
                    <a:p>
                      <a:r>
                        <a:rPr lang="es-ES" dirty="0"/>
                        <a:t>VIN</a:t>
                      </a:r>
                    </a:p>
                  </a:txBody>
                  <a:tcPr/>
                </a:tc>
                <a:extLst>
                  <a:ext uri="{0D108BD9-81ED-4DB2-BD59-A6C34878D82A}">
                    <a16:rowId xmlns:a16="http://schemas.microsoft.com/office/drawing/2014/main" val="3766858138"/>
                  </a:ext>
                </a:extLst>
              </a:tr>
            </a:tbl>
          </a:graphicData>
        </a:graphic>
      </p:graphicFrame>
      <p:sp>
        <p:nvSpPr>
          <p:cNvPr id="9" name="Flecha: pentágono 8">
            <a:extLst>
              <a:ext uri="{FF2B5EF4-FFF2-40B4-BE49-F238E27FC236}">
                <a16:creationId xmlns:a16="http://schemas.microsoft.com/office/drawing/2014/main" id="{2195A934-CC5F-3BA4-B22A-E4B72A232E2C}"/>
              </a:ext>
            </a:extLst>
          </p:cNvPr>
          <p:cNvSpPr/>
          <p:nvPr/>
        </p:nvSpPr>
        <p:spPr>
          <a:xfrm>
            <a:off x="113012" y="1075257"/>
            <a:ext cx="2414427" cy="1202077"/>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a:t>
            </a:r>
          </a:p>
          <a:p>
            <a:pPr algn="ctr"/>
            <a:r>
              <a:rPr lang="es-ES" dirty="0">
                <a:solidFill>
                  <a:srgbClr val="FF6600"/>
                </a:solidFill>
              </a:rPr>
              <a:t>DEL CLIENTE</a:t>
            </a:r>
          </a:p>
        </p:txBody>
      </p:sp>
      <p:sp>
        <p:nvSpPr>
          <p:cNvPr id="10" name="Flecha: cheurón 9">
            <a:extLst>
              <a:ext uri="{FF2B5EF4-FFF2-40B4-BE49-F238E27FC236}">
                <a16:creationId xmlns:a16="http://schemas.microsoft.com/office/drawing/2014/main" id="{D59B488E-9D2F-40AD-E04F-9A7229C6A1A5}"/>
              </a:ext>
            </a:extLst>
          </p:cNvPr>
          <p:cNvSpPr/>
          <p:nvPr/>
        </p:nvSpPr>
        <p:spPr>
          <a:xfrm>
            <a:off x="2044553" y="1075257"/>
            <a:ext cx="2794572" cy="1202076"/>
          </a:xfrm>
          <a:prstGeom prst="chevron">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VERIFICACIÓN DEL VEHÍCULO</a:t>
            </a:r>
          </a:p>
        </p:txBody>
      </p:sp>
      <p:sp>
        <p:nvSpPr>
          <p:cNvPr id="11" name="Flecha: cheurón 10">
            <a:extLst>
              <a:ext uri="{FF2B5EF4-FFF2-40B4-BE49-F238E27FC236}">
                <a16:creationId xmlns:a16="http://schemas.microsoft.com/office/drawing/2014/main" id="{C373D43E-0474-742D-BCA9-116FA1174CFC}"/>
              </a:ext>
            </a:extLst>
          </p:cNvPr>
          <p:cNvSpPr/>
          <p:nvPr/>
        </p:nvSpPr>
        <p:spPr>
          <a:xfrm>
            <a:off x="673812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 AUTORIDAD</a:t>
            </a:r>
          </a:p>
        </p:txBody>
      </p:sp>
      <p:sp>
        <p:nvSpPr>
          <p:cNvPr id="12" name="Flecha: cheurón 11">
            <a:extLst>
              <a:ext uri="{FF2B5EF4-FFF2-40B4-BE49-F238E27FC236}">
                <a16:creationId xmlns:a16="http://schemas.microsoft.com/office/drawing/2014/main" id="{CADF78BE-C977-B6F7-43ED-95F9EE884E0C}"/>
              </a:ext>
            </a:extLst>
          </p:cNvPr>
          <p:cNvSpPr/>
          <p:nvPr/>
        </p:nvSpPr>
        <p:spPr>
          <a:xfrm>
            <a:off x="913200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EMISIÓN DE ORDEN DE REPARACIÓN</a:t>
            </a:r>
          </a:p>
        </p:txBody>
      </p:sp>
      <p:sp>
        <p:nvSpPr>
          <p:cNvPr id="13" name="Flecha: cheurón 12">
            <a:extLst>
              <a:ext uri="{FF2B5EF4-FFF2-40B4-BE49-F238E27FC236}">
                <a16:creationId xmlns:a16="http://schemas.microsoft.com/office/drawing/2014/main" id="{6F3EB7E8-2D02-C8F0-D070-C7D720FE8A13}"/>
              </a:ext>
            </a:extLst>
          </p:cNvPr>
          <p:cNvSpPr/>
          <p:nvPr/>
        </p:nvSpPr>
        <p:spPr>
          <a:xfrm>
            <a:off x="438106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TITUARIDAD</a:t>
            </a:r>
          </a:p>
        </p:txBody>
      </p:sp>
    </p:spTree>
    <p:extLst>
      <p:ext uri="{BB962C8B-B14F-4D97-AF65-F5344CB8AC3E}">
        <p14:creationId xmlns:p14="http://schemas.microsoft.com/office/powerpoint/2010/main" val="295036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91FBC5-532D-69AC-1A3E-E89A29F2EEC2}"/>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PROCESO SERMI PARA EL TALLER</a:t>
            </a:r>
          </a:p>
        </p:txBody>
      </p:sp>
      <p:pic>
        <p:nvPicPr>
          <p:cNvPr id="5" name="Imagen 4">
            <a:extLst>
              <a:ext uri="{FF2B5EF4-FFF2-40B4-BE49-F238E27FC236}">
                <a16:creationId xmlns:a16="http://schemas.microsoft.com/office/drawing/2014/main" id="{A582D80D-C104-5076-8F86-1A2D2FAC3D98}"/>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01997DC3-D4AB-2CF4-8BA6-9EAE128AEEB6}"/>
              </a:ext>
            </a:extLst>
          </p:cNvPr>
          <p:cNvSpPr txBox="1"/>
          <p:nvPr/>
        </p:nvSpPr>
        <p:spPr>
          <a:xfrm>
            <a:off x="796245" y="2476572"/>
            <a:ext cx="10510467" cy="369332"/>
          </a:xfrm>
          <a:prstGeom prst="rect">
            <a:avLst/>
          </a:prstGeom>
          <a:noFill/>
        </p:spPr>
        <p:txBody>
          <a:bodyPr wrap="square" rtlCol="0">
            <a:spAutoFit/>
          </a:bodyPr>
          <a:lstStyle/>
          <a:p>
            <a:r>
              <a:rPr lang="es-ES" i="1" dirty="0"/>
              <a:t>El empleado del taller debe </a:t>
            </a:r>
            <a:r>
              <a:rPr lang="es-ES" b="1" i="1" dirty="0"/>
              <a:t>comprobar la titularidad del vehículo, mediante el permiso de circulación</a:t>
            </a:r>
            <a:endParaRPr lang="es-ES" i="1" dirty="0"/>
          </a:p>
        </p:txBody>
      </p:sp>
      <p:sp>
        <p:nvSpPr>
          <p:cNvPr id="7" name="CuadroTexto 6">
            <a:extLst>
              <a:ext uri="{FF2B5EF4-FFF2-40B4-BE49-F238E27FC236}">
                <a16:creationId xmlns:a16="http://schemas.microsoft.com/office/drawing/2014/main" id="{642911F8-CA49-56F7-E9DD-65B5864357D3}"/>
              </a:ext>
            </a:extLst>
          </p:cNvPr>
          <p:cNvSpPr txBox="1"/>
          <p:nvPr/>
        </p:nvSpPr>
        <p:spPr>
          <a:xfrm>
            <a:off x="796245" y="3184471"/>
            <a:ext cx="10510467" cy="369332"/>
          </a:xfrm>
          <a:prstGeom prst="rect">
            <a:avLst/>
          </a:prstGeom>
          <a:noFill/>
        </p:spPr>
        <p:txBody>
          <a:bodyPr wrap="square" rtlCol="0">
            <a:spAutoFit/>
          </a:bodyPr>
          <a:lstStyle/>
          <a:p>
            <a:r>
              <a:rPr lang="es-ES" i="1" dirty="0"/>
              <a:t>Esta información debe ser </a:t>
            </a:r>
            <a:r>
              <a:rPr lang="es-ES" b="1" i="1" dirty="0"/>
              <a:t>registrada de modo que pueda ser auditada</a:t>
            </a:r>
            <a:endParaRPr lang="es-ES" i="1" dirty="0"/>
          </a:p>
        </p:txBody>
      </p:sp>
      <p:graphicFrame>
        <p:nvGraphicFramePr>
          <p:cNvPr id="8" name="Tabla 27">
            <a:extLst>
              <a:ext uri="{FF2B5EF4-FFF2-40B4-BE49-F238E27FC236}">
                <a16:creationId xmlns:a16="http://schemas.microsoft.com/office/drawing/2014/main" id="{360EBE6E-4817-A522-6E9E-B8003E36F937}"/>
              </a:ext>
            </a:extLst>
          </p:cNvPr>
          <p:cNvGraphicFramePr>
            <a:graphicFrameLocks noGrp="1"/>
          </p:cNvGraphicFramePr>
          <p:nvPr>
            <p:extLst>
              <p:ext uri="{D42A27DB-BD31-4B8C-83A1-F6EECF244321}">
                <p14:modId xmlns:p14="http://schemas.microsoft.com/office/powerpoint/2010/main" val="3741305628"/>
              </p:ext>
            </p:extLst>
          </p:nvPr>
        </p:nvGraphicFramePr>
        <p:xfrm>
          <a:off x="1547970" y="3615371"/>
          <a:ext cx="8128000" cy="111252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20337738"/>
                    </a:ext>
                  </a:extLst>
                </a:gridCol>
              </a:tblGrid>
              <a:tr h="370840">
                <a:tc>
                  <a:txBody>
                    <a:bodyPr/>
                    <a:lstStyle/>
                    <a:p>
                      <a:r>
                        <a:rPr lang="es-ES" dirty="0"/>
                        <a:t>TITULAR DEL VEHÍCULO</a:t>
                      </a:r>
                    </a:p>
                  </a:txBody>
                  <a:tcPr/>
                </a:tc>
                <a:extLst>
                  <a:ext uri="{0D108BD9-81ED-4DB2-BD59-A6C34878D82A}">
                    <a16:rowId xmlns:a16="http://schemas.microsoft.com/office/drawing/2014/main" val="3766858138"/>
                  </a:ext>
                </a:extLst>
              </a:tr>
              <a:tr h="370840">
                <a:tc>
                  <a:txBody>
                    <a:bodyPr/>
                    <a:lstStyle/>
                    <a:p>
                      <a:r>
                        <a:rPr lang="es-ES" dirty="0"/>
                        <a:t>DIRECCIÓN DEL TITULAR</a:t>
                      </a:r>
                    </a:p>
                  </a:txBody>
                  <a:tcPr/>
                </a:tc>
                <a:extLst>
                  <a:ext uri="{0D108BD9-81ED-4DB2-BD59-A6C34878D82A}">
                    <a16:rowId xmlns:a16="http://schemas.microsoft.com/office/drawing/2014/main" val="1010597105"/>
                  </a:ext>
                </a:extLst>
              </a:tr>
              <a:tr h="370840">
                <a:tc>
                  <a:txBody>
                    <a:bodyPr/>
                    <a:lstStyle/>
                    <a:p>
                      <a:r>
                        <a:rPr lang="es-ES" dirty="0"/>
                        <a:t>otros</a:t>
                      </a:r>
                    </a:p>
                  </a:txBody>
                  <a:tcPr/>
                </a:tc>
                <a:extLst>
                  <a:ext uri="{0D108BD9-81ED-4DB2-BD59-A6C34878D82A}">
                    <a16:rowId xmlns:a16="http://schemas.microsoft.com/office/drawing/2014/main" val="3649723674"/>
                  </a:ext>
                </a:extLst>
              </a:tr>
            </a:tbl>
          </a:graphicData>
        </a:graphic>
      </p:graphicFrame>
      <p:sp>
        <p:nvSpPr>
          <p:cNvPr id="9" name="Flecha: pentágono 8">
            <a:extLst>
              <a:ext uri="{FF2B5EF4-FFF2-40B4-BE49-F238E27FC236}">
                <a16:creationId xmlns:a16="http://schemas.microsoft.com/office/drawing/2014/main" id="{AD23BB49-0618-500E-C875-7BDD1E30BAA1}"/>
              </a:ext>
            </a:extLst>
          </p:cNvPr>
          <p:cNvSpPr/>
          <p:nvPr/>
        </p:nvSpPr>
        <p:spPr>
          <a:xfrm>
            <a:off x="113012" y="1075257"/>
            <a:ext cx="2414427" cy="1202077"/>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a:t>
            </a:r>
          </a:p>
          <a:p>
            <a:pPr algn="ctr"/>
            <a:r>
              <a:rPr lang="es-ES" dirty="0">
                <a:solidFill>
                  <a:srgbClr val="FF6600"/>
                </a:solidFill>
              </a:rPr>
              <a:t>DEL CLIENTE</a:t>
            </a:r>
          </a:p>
        </p:txBody>
      </p:sp>
      <p:sp>
        <p:nvSpPr>
          <p:cNvPr id="10" name="Flecha: cheurón 9">
            <a:extLst>
              <a:ext uri="{FF2B5EF4-FFF2-40B4-BE49-F238E27FC236}">
                <a16:creationId xmlns:a16="http://schemas.microsoft.com/office/drawing/2014/main" id="{417A768F-668F-B2E6-452E-8F5BB59BC25E}"/>
              </a:ext>
            </a:extLst>
          </p:cNvPr>
          <p:cNvSpPr/>
          <p:nvPr/>
        </p:nvSpPr>
        <p:spPr>
          <a:xfrm>
            <a:off x="2044553"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DEL VEHÍCULO</a:t>
            </a:r>
          </a:p>
        </p:txBody>
      </p:sp>
      <p:sp>
        <p:nvSpPr>
          <p:cNvPr id="11" name="Flecha: cheurón 10">
            <a:extLst>
              <a:ext uri="{FF2B5EF4-FFF2-40B4-BE49-F238E27FC236}">
                <a16:creationId xmlns:a16="http://schemas.microsoft.com/office/drawing/2014/main" id="{6848592C-3E6C-C92C-1F6E-89BE6FF23A48}"/>
              </a:ext>
            </a:extLst>
          </p:cNvPr>
          <p:cNvSpPr/>
          <p:nvPr/>
        </p:nvSpPr>
        <p:spPr>
          <a:xfrm>
            <a:off x="673812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 AUTORIDAD</a:t>
            </a:r>
          </a:p>
        </p:txBody>
      </p:sp>
      <p:sp>
        <p:nvSpPr>
          <p:cNvPr id="12" name="Flecha: cheurón 11">
            <a:extLst>
              <a:ext uri="{FF2B5EF4-FFF2-40B4-BE49-F238E27FC236}">
                <a16:creationId xmlns:a16="http://schemas.microsoft.com/office/drawing/2014/main" id="{89966675-D0AE-3950-2928-224F9DAB3C65}"/>
              </a:ext>
            </a:extLst>
          </p:cNvPr>
          <p:cNvSpPr/>
          <p:nvPr/>
        </p:nvSpPr>
        <p:spPr>
          <a:xfrm>
            <a:off x="913200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EMISIÓN DE ORDEN DE REPARACIÓN</a:t>
            </a:r>
          </a:p>
        </p:txBody>
      </p:sp>
      <p:sp>
        <p:nvSpPr>
          <p:cNvPr id="13" name="Flecha: cheurón 12">
            <a:extLst>
              <a:ext uri="{FF2B5EF4-FFF2-40B4-BE49-F238E27FC236}">
                <a16:creationId xmlns:a16="http://schemas.microsoft.com/office/drawing/2014/main" id="{B654658A-F1AE-8448-A329-2E78252BB75C}"/>
              </a:ext>
            </a:extLst>
          </p:cNvPr>
          <p:cNvSpPr/>
          <p:nvPr/>
        </p:nvSpPr>
        <p:spPr>
          <a:xfrm>
            <a:off x="4381066" y="1075257"/>
            <a:ext cx="2794572" cy="1202076"/>
          </a:xfrm>
          <a:prstGeom prst="chevron">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VERIFICACIÓN TITUARIDAD</a:t>
            </a:r>
          </a:p>
        </p:txBody>
      </p:sp>
    </p:spTree>
    <p:extLst>
      <p:ext uri="{BB962C8B-B14F-4D97-AF65-F5344CB8AC3E}">
        <p14:creationId xmlns:p14="http://schemas.microsoft.com/office/powerpoint/2010/main" val="378779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10747A8-D54E-FB0D-5673-CB586A76940A}"/>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PROCESO SERMI PARA EL TALLER</a:t>
            </a:r>
          </a:p>
        </p:txBody>
      </p:sp>
      <p:pic>
        <p:nvPicPr>
          <p:cNvPr id="5" name="Imagen 4">
            <a:extLst>
              <a:ext uri="{FF2B5EF4-FFF2-40B4-BE49-F238E27FC236}">
                <a16:creationId xmlns:a16="http://schemas.microsoft.com/office/drawing/2014/main" id="{4945B7E3-0D2C-6533-914A-18BF36223022}"/>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C1299D0E-5223-A723-5939-7A2F6642CC2E}"/>
              </a:ext>
            </a:extLst>
          </p:cNvPr>
          <p:cNvSpPr txBox="1"/>
          <p:nvPr/>
        </p:nvSpPr>
        <p:spPr>
          <a:xfrm>
            <a:off x="796245" y="2476572"/>
            <a:ext cx="10510467" cy="646331"/>
          </a:xfrm>
          <a:prstGeom prst="rect">
            <a:avLst/>
          </a:prstGeom>
          <a:noFill/>
        </p:spPr>
        <p:txBody>
          <a:bodyPr wrap="square" rtlCol="0">
            <a:spAutoFit/>
          </a:bodyPr>
          <a:lstStyle/>
          <a:p>
            <a:r>
              <a:rPr lang="es-ES" i="1" dirty="0"/>
              <a:t>El empleado del taller debe </a:t>
            </a:r>
            <a:r>
              <a:rPr lang="es-ES" b="1" i="1" dirty="0"/>
              <a:t>asegurarse de que, si el cliente no coincide con el titular del vehículo de acuerdo al permiso de circulación,  existe una adecuada autorización por parte del titular para realizar la misma</a:t>
            </a:r>
            <a:endParaRPr lang="es-ES" i="1" dirty="0"/>
          </a:p>
        </p:txBody>
      </p:sp>
      <p:sp>
        <p:nvSpPr>
          <p:cNvPr id="7" name="CuadroTexto 6">
            <a:extLst>
              <a:ext uri="{FF2B5EF4-FFF2-40B4-BE49-F238E27FC236}">
                <a16:creationId xmlns:a16="http://schemas.microsoft.com/office/drawing/2014/main" id="{10CA5636-A009-D605-590C-61E3773DA283}"/>
              </a:ext>
            </a:extLst>
          </p:cNvPr>
          <p:cNvSpPr txBox="1"/>
          <p:nvPr/>
        </p:nvSpPr>
        <p:spPr>
          <a:xfrm>
            <a:off x="796245" y="3184471"/>
            <a:ext cx="10510467" cy="369332"/>
          </a:xfrm>
          <a:prstGeom prst="rect">
            <a:avLst/>
          </a:prstGeom>
          <a:noFill/>
        </p:spPr>
        <p:txBody>
          <a:bodyPr wrap="square" rtlCol="0">
            <a:spAutoFit/>
          </a:bodyPr>
          <a:lstStyle/>
          <a:p>
            <a:r>
              <a:rPr lang="es-ES" i="1" dirty="0"/>
              <a:t>Esta información debe ser </a:t>
            </a:r>
            <a:r>
              <a:rPr lang="es-ES" b="1" i="1" dirty="0"/>
              <a:t>registrada de modo que pueda ser auditada</a:t>
            </a:r>
            <a:endParaRPr lang="es-ES" i="1" dirty="0"/>
          </a:p>
        </p:txBody>
      </p:sp>
      <p:graphicFrame>
        <p:nvGraphicFramePr>
          <p:cNvPr id="8" name="Tabla 27">
            <a:extLst>
              <a:ext uri="{FF2B5EF4-FFF2-40B4-BE49-F238E27FC236}">
                <a16:creationId xmlns:a16="http://schemas.microsoft.com/office/drawing/2014/main" id="{AB831560-BF00-CDC8-3000-A7290EC51E78}"/>
              </a:ext>
            </a:extLst>
          </p:cNvPr>
          <p:cNvGraphicFramePr>
            <a:graphicFrameLocks noGrp="1"/>
          </p:cNvGraphicFramePr>
          <p:nvPr>
            <p:extLst>
              <p:ext uri="{D42A27DB-BD31-4B8C-83A1-F6EECF244321}">
                <p14:modId xmlns:p14="http://schemas.microsoft.com/office/powerpoint/2010/main" val="3862065043"/>
              </p:ext>
            </p:extLst>
          </p:nvPr>
        </p:nvGraphicFramePr>
        <p:xfrm>
          <a:off x="1547970" y="3615371"/>
          <a:ext cx="8128000" cy="37084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20337738"/>
                    </a:ext>
                  </a:extLst>
                </a:gridCol>
              </a:tblGrid>
              <a:tr h="370840">
                <a:tc>
                  <a:txBody>
                    <a:bodyPr/>
                    <a:lstStyle/>
                    <a:p>
                      <a:r>
                        <a:rPr lang="es-ES" dirty="0"/>
                        <a:t>AUTORIZACIÓN DEL TITULAR (CARTA FIRMADA, AUTORIZACIÓN ELECTRÓNICA)</a:t>
                      </a:r>
                    </a:p>
                  </a:txBody>
                  <a:tcPr/>
                </a:tc>
                <a:extLst>
                  <a:ext uri="{0D108BD9-81ED-4DB2-BD59-A6C34878D82A}">
                    <a16:rowId xmlns:a16="http://schemas.microsoft.com/office/drawing/2014/main" val="3766858138"/>
                  </a:ext>
                </a:extLst>
              </a:tr>
            </a:tbl>
          </a:graphicData>
        </a:graphic>
      </p:graphicFrame>
      <p:sp>
        <p:nvSpPr>
          <p:cNvPr id="9" name="Flecha: pentágono 8">
            <a:extLst>
              <a:ext uri="{FF2B5EF4-FFF2-40B4-BE49-F238E27FC236}">
                <a16:creationId xmlns:a16="http://schemas.microsoft.com/office/drawing/2014/main" id="{CEBA19B2-694F-D7E1-C607-A8CA96736BF9}"/>
              </a:ext>
            </a:extLst>
          </p:cNvPr>
          <p:cNvSpPr/>
          <p:nvPr/>
        </p:nvSpPr>
        <p:spPr>
          <a:xfrm>
            <a:off x="113012" y="1075257"/>
            <a:ext cx="2414427" cy="1202077"/>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a:t>
            </a:r>
          </a:p>
          <a:p>
            <a:pPr algn="ctr"/>
            <a:r>
              <a:rPr lang="es-ES" dirty="0">
                <a:solidFill>
                  <a:srgbClr val="FF6600"/>
                </a:solidFill>
              </a:rPr>
              <a:t>DEL CLIENTE</a:t>
            </a:r>
          </a:p>
        </p:txBody>
      </p:sp>
      <p:sp>
        <p:nvSpPr>
          <p:cNvPr id="10" name="Flecha: cheurón 9">
            <a:extLst>
              <a:ext uri="{FF2B5EF4-FFF2-40B4-BE49-F238E27FC236}">
                <a16:creationId xmlns:a16="http://schemas.microsoft.com/office/drawing/2014/main" id="{2B83AB9E-530B-51FE-F4A2-9F675B2E74BF}"/>
              </a:ext>
            </a:extLst>
          </p:cNvPr>
          <p:cNvSpPr/>
          <p:nvPr/>
        </p:nvSpPr>
        <p:spPr>
          <a:xfrm>
            <a:off x="2044553"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DEL VEHÍCULO</a:t>
            </a:r>
          </a:p>
        </p:txBody>
      </p:sp>
      <p:sp>
        <p:nvSpPr>
          <p:cNvPr id="11" name="Flecha: cheurón 10">
            <a:extLst>
              <a:ext uri="{FF2B5EF4-FFF2-40B4-BE49-F238E27FC236}">
                <a16:creationId xmlns:a16="http://schemas.microsoft.com/office/drawing/2014/main" id="{8322D507-62CE-813A-FB4F-1DBA9361815F}"/>
              </a:ext>
            </a:extLst>
          </p:cNvPr>
          <p:cNvSpPr/>
          <p:nvPr/>
        </p:nvSpPr>
        <p:spPr>
          <a:xfrm>
            <a:off x="6738126" y="1075257"/>
            <a:ext cx="2794572" cy="1202076"/>
          </a:xfrm>
          <a:prstGeom prst="chevron">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VERIFICACIÓN DE AUTORIDAD</a:t>
            </a:r>
          </a:p>
        </p:txBody>
      </p:sp>
      <p:sp>
        <p:nvSpPr>
          <p:cNvPr id="12" name="Flecha: cheurón 11">
            <a:extLst>
              <a:ext uri="{FF2B5EF4-FFF2-40B4-BE49-F238E27FC236}">
                <a16:creationId xmlns:a16="http://schemas.microsoft.com/office/drawing/2014/main" id="{9C325C0F-F882-DAA0-FA45-303F0196031A}"/>
              </a:ext>
            </a:extLst>
          </p:cNvPr>
          <p:cNvSpPr/>
          <p:nvPr/>
        </p:nvSpPr>
        <p:spPr>
          <a:xfrm>
            <a:off x="913200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EMISIÓN DE ORDEN DE REPARACIÓN</a:t>
            </a:r>
          </a:p>
        </p:txBody>
      </p:sp>
      <p:sp>
        <p:nvSpPr>
          <p:cNvPr id="13" name="Flecha: cheurón 12">
            <a:extLst>
              <a:ext uri="{FF2B5EF4-FFF2-40B4-BE49-F238E27FC236}">
                <a16:creationId xmlns:a16="http://schemas.microsoft.com/office/drawing/2014/main" id="{2D472E78-2F95-17B3-D3AE-2580EC5A30D6}"/>
              </a:ext>
            </a:extLst>
          </p:cNvPr>
          <p:cNvSpPr/>
          <p:nvPr/>
        </p:nvSpPr>
        <p:spPr>
          <a:xfrm>
            <a:off x="438106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TITUARIDAD</a:t>
            </a:r>
          </a:p>
        </p:txBody>
      </p:sp>
    </p:spTree>
    <p:extLst>
      <p:ext uri="{BB962C8B-B14F-4D97-AF65-F5344CB8AC3E}">
        <p14:creationId xmlns:p14="http://schemas.microsoft.com/office/powerpoint/2010/main" val="300044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1475571B-DCF4-F141-350E-621CD3B628E7}"/>
              </a:ext>
            </a:extLst>
          </p:cNvPr>
          <p:cNvSpPr/>
          <p:nvPr/>
        </p:nvSpPr>
        <p:spPr bwMode="auto">
          <a:xfrm>
            <a:off x="-7143" y="0"/>
            <a:ext cx="12192000" cy="6858000"/>
          </a:xfrm>
          <a:prstGeom prst="rect">
            <a:avLst/>
          </a:prstGeom>
          <a:gradFill>
            <a:gsLst>
              <a:gs pos="0">
                <a:srgbClr val="21374C"/>
              </a:gs>
              <a:gs pos="100000">
                <a:srgbClr val="0C151D"/>
              </a:gs>
            </a:gsLst>
            <a:lin ang="12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sp>
        <p:nvSpPr>
          <p:cNvPr id="5" name="Title 1">
            <a:extLst>
              <a:ext uri="{FF2B5EF4-FFF2-40B4-BE49-F238E27FC236}">
                <a16:creationId xmlns:a16="http://schemas.microsoft.com/office/drawing/2014/main" id="{DA1AFB40-1B58-AD3D-6488-EBFF89928C56}"/>
              </a:ext>
            </a:extLst>
          </p:cNvPr>
          <p:cNvSpPr>
            <a:spLocks noGrp="1"/>
          </p:cNvSpPr>
          <p:nvPr>
            <p:ph type="title"/>
          </p:nvPr>
        </p:nvSpPr>
        <p:spPr>
          <a:xfrm>
            <a:off x="479426" y="614363"/>
            <a:ext cx="11218862" cy="443198"/>
          </a:xfrm>
        </p:spPr>
        <p:txBody>
          <a:bodyPr>
            <a:noAutofit/>
          </a:bodyPr>
          <a:lstStyle/>
          <a:p>
            <a:r>
              <a:rPr lang="en-US" sz="3200" dirty="0">
                <a:solidFill>
                  <a:schemeClr val="bg1"/>
                </a:solidFill>
                <a:latin typeface="Univers Condensed" panose="020B0506020202050204" pitchFamily="34" charset="0"/>
              </a:rPr>
              <a:t>¿Por </a:t>
            </a:r>
            <a:r>
              <a:rPr lang="en-US" sz="3200" dirty="0" err="1">
                <a:solidFill>
                  <a:schemeClr val="bg1"/>
                </a:solidFill>
                <a:latin typeface="Univers Condensed" panose="020B0506020202050204" pitchFamily="34" charset="0"/>
              </a:rPr>
              <a:t>qué</a:t>
            </a:r>
            <a:r>
              <a:rPr lang="en-US" sz="3200" dirty="0">
                <a:solidFill>
                  <a:schemeClr val="bg1"/>
                </a:solidFill>
                <a:latin typeface="Univers Condensed" panose="020B0506020202050204" pitchFamily="34" charset="0"/>
              </a:rPr>
              <a:t> SGS? </a:t>
            </a:r>
          </a:p>
        </p:txBody>
      </p:sp>
      <p:sp>
        <p:nvSpPr>
          <p:cNvPr id="6" name="Text Placeholder 3">
            <a:extLst>
              <a:ext uri="{FF2B5EF4-FFF2-40B4-BE49-F238E27FC236}">
                <a16:creationId xmlns:a16="http://schemas.microsoft.com/office/drawing/2014/main" id="{44CC9B3C-F52B-80FB-91FF-9A2398845B09}"/>
              </a:ext>
            </a:extLst>
          </p:cNvPr>
          <p:cNvSpPr txBox="1">
            <a:spLocks/>
          </p:cNvSpPr>
          <p:nvPr/>
        </p:nvSpPr>
        <p:spPr>
          <a:xfrm>
            <a:off x="479424" y="3041876"/>
            <a:ext cx="2093346" cy="2991062"/>
          </a:xfrm>
          <a:prstGeom prst="rect">
            <a:avLst/>
          </a:prstGeom>
          <a:solidFill>
            <a:srgbClr val="F6F9FC"/>
          </a:solidFill>
        </p:spPr>
        <p:txBody>
          <a:bodyPr lIns="182880" tIns="137160" rIns="27432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dirty="0">
                <a:latin typeface="Univers Condensed" panose="020B0506020202050204" pitchFamily="34" charset="0"/>
              </a:rPr>
              <a:t>Confían en nosotros por nuestra imparcialidad, en la inspección, las pruebas, la verificación y las soluciones de certificación</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p:txBody>
      </p:sp>
      <p:sp>
        <p:nvSpPr>
          <p:cNvPr id="7" name="Text Placeholder 5">
            <a:extLst>
              <a:ext uri="{FF2B5EF4-FFF2-40B4-BE49-F238E27FC236}">
                <a16:creationId xmlns:a16="http://schemas.microsoft.com/office/drawing/2014/main" id="{B02B881C-5EF3-7222-68AA-ACA8A0215046}"/>
              </a:ext>
            </a:extLst>
          </p:cNvPr>
          <p:cNvSpPr txBox="1">
            <a:spLocks/>
          </p:cNvSpPr>
          <p:nvPr/>
        </p:nvSpPr>
        <p:spPr>
          <a:xfrm>
            <a:off x="2758818" y="3041875"/>
            <a:ext cx="2093346" cy="2991061"/>
          </a:xfrm>
          <a:prstGeom prst="rect">
            <a:avLst/>
          </a:prstGeom>
          <a:solidFill>
            <a:srgbClr val="F6F9FC"/>
          </a:solidFill>
        </p:spPr>
        <p:txBody>
          <a:bodyPr lIns="182880" tIns="137160" rIns="274320"/>
          <a:lstStyle>
            <a:defPPr>
              <a:defRPr lang="es-ES"/>
            </a:defPPr>
            <a:lvl1pPr indent="0">
              <a:lnSpc>
                <a:spcPct val="90000"/>
              </a:lnSpc>
              <a:spcBef>
                <a:spcPts val="1000"/>
              </a:spcBef>
              <a:buFont typeface="Arial" panose="020B0604020202020204" pitchFamily="34" charset="0"/>
              <a:buNone/>
              <a:defRPr sz="2000">
                <a:latin typeface="Univers Condensed" panose="020B050602020205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err="1"/>
              <a:t>Abarcamos</a:t>
            </a:r>
            <a:r>
              <a:rPr lang="en-US" sz="1800" dirty="0"/>
              <a:t> </a:t>
            </a:r>
            <a:r>
              <a:rPr lang="en-US" sz="1800" dirty="0" err="1"/>
              <a:t>su</a:t>
            </a:r>
            <a:r>
              <a:rPr lang="en-US" sz="1800" dirty="0"/>
              <a:t> sector</a:t>
            </a:r>
          </a:p>
          <a:p>
            <a:endParaRPr lang="en-US" sz="1800" dirty="0"/>
          </a:p>
        </p:txBody>
      </p:sp>
      <p:sp>
        <p:nvSpPr>
          <p:cNvPr id="8" name="Text Placeholder 6">
            <a:extLst>
              <a:ext uri="{FF2B5EF4-FFF2-40B4-BE49-F238E27FC236}">
                <a16:creationId xmlns:a16="http://schemas.microsoft.com/office/drawing/2014/main" id="{924B8BD3-C3FD-741D-CBC6-F2A0E07AD3E8}"/>
              </a:ext>
            </a:extLst>
          </p:cNvPr>
          <p:cNvSpPr txBox="1">
            <a:spLocks/>
          </p:cNvSpPr>
          <p:nvPr/>
        </p:nvSpPr>
        <p:spPr>
          <a:xfrm>
            <a:off x="5038212" y="3041876"/>
            <a:ext cx="2093342" cy="2991060"/>
          </a:xfrm>
          <a:prstGeom prst="rect">
            <a:avLst/>
          </a:prstGeom>
          <a:solidFill>
            <a:srgbClr val="F6F9FC"/>
          </a:solidFill>
        </p:spPr>
        <p:txBody>
          <a:bodyPr lIns="182880" tIns="137160" rIns="274320"/>
          <a:lstStyle>
            <a:defPPr>
              <a:defRPr lang="es-ES"/>
            </a:defPPr>
            <a:lvl1pPr indent="0">
              <a:lnSpc>
                <a:spcPct val="90000"/>
              </a:lnSpc>
              <a:spcBef>
                <a:spcPts val="1000"/>
              </a:spcBef>
              <a:buFont typeface="Arial" panose="020B0604020202020204" pitchFamily="34" charset="0"/>
              <a:buNone/>
              <a:defRPr sz="2000">
                <a:latin typeface="Univers Condensed" panose="020B050602020205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err="1"/>
              <a:t>Proporcionamos</a:t>
            </a:r>
            <a:r>
              <a:rPr lang="en-US" sz="1800" dirty="0"/>
              <a:t> </a:t>
            </a:r>
            <a:br>
              <a:rPr lang="en-US" sz="1800" dirty="0"/>
            </a:br>
            <a:r>
              <a:rPr lang="en-US" sz="1800" dirty="0" err="1"/>
              <a:t>servicios</a:t>
            </a:r>
            <a:r>
              <a:rPr lang="en-US" sz="1800" dirty="0"/>
              <a:t> de principio a fin de la </a:t>
            </a:r>
            <a:r>
              <a:rPr lang="en-US" sz="1800" dirty="0" err="1"/>
              <a:t>cadena</a:t>
            </a:r>
            <a:r>
              <a:rPr lang="en-US" sz="1800" dirty="0"/>
              <a:t> de </a:t>
            </a:r>
            <a:r>
              <a:rPr lang="en-US" sz="1800" dirty="0" err="1"/>
              <a:t>suministro</a:t>
            </a:r>
            <a:endParaRPr lang="en-US" sz="1800" dirty="0"/>
          </a:p>
          <a:p>
            <a:endParaRPr lang="en-US" sz="1800" dirty="0"/>
          </a:p>
        </p:txBody>
      </p:sp>
      <p:sp>
        <p:nvSpPr>
          <p:cNvPr id="9" name="Text Placeholder 7">
            <a:extLst>
              <a:ext uri="{FF2B5EF4-FFF2-40B4-BE49-F238E27FC236}">
                <a16:creationId xmlns:a16="http://schemas.microsoft.com/office/drawing/2014/main" id="{EC6E95BF-ED5F-4B3A-33DD-D0771EDEC0BF}"/>
              </a:ext>
            </a:extLst>
          </p:cNvPr>
          <p:cNvSpPr txBox="1">
            <a:spLocks/>
          </p:cNvSpPr>
          <p:nvPr/>
        </p:nvSpPr>
        <p:spPr>
          <a:xfrm>
            <a:off x="7317606" y="3041875"/>
            <a:ext cx="2093346" cy="2991059"/>
          </a:xfrm>
          <a:prstGeom prst="rect">
            <a:avLst/>
          </a:prstGeom>
          <a:solidFill>
            <a:srgbClr val="F6F9FC"/>
          </a:solidFill>
        </p:spPr>
        <p:txBody>
          <a:bodyPr lIns="182880" tIns="137160" rIns="274320"/>
          <a:lstStyle>
            <a:defPPr>
              <a:defRPr lang="es-ES"/>
            </a:defPPr>
            <a:lvl1pPr indent="0">
              <a:lnSpc>
                <a:spcPct val="90000"/>
              </a:lnSpc>
              <a:spcBef>
                <a:spcPts val="1000"/>
              </a:spcBef>
              <a:buFont typeface="Arial" panose="020B0604020202020204" pitchFamily="34" charset="0"/>
              <a:buNone/>
              <a:defRPr sz="2000">
                <a:latin typeface="Univers Condensed" panose="020B050602020205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a:t>Pensamos globalmente, actuamos localmente</a:t>
            </a:r>
          </a:p>
          <a:p>
            <a:endParaRPr lang="en-US" sz="1800"/>
          </a:p>
        </p:txBody>
      </p:sp>
      <p:sp>
        <p:nvSpPr>
          <p:cNvPr id="10" name="Text Placeholder 8">
            <a:extLst>
              <a:ext uri="{FF2B5EF4-FFF2-40B4-BE49-F238E27FC236}">
                <a16:creationId xmlns:a16="http://schemas.microsoft.com/office/drawing/2014/main" id="{07D40DFA-A766-C739-98A5-B0BFAF72E094}"/>
              </a:ext>
            </a:extLst>
          </p:cNvPr>
          <p:cNvSpPr txBox="1">
            <a:spLocks/>
          </p:cNvSpPr>
          <p:nvPr/>
        </p:nvSpPr>
        <p:spPr>
          <a:xfrm>
            <a:off x="9597000" y="3041876"/>
            <a:ext cx="2093346" cy="2991058"/>
          </a:xfrm>
          <a:prstGeom prst="rect">
            <a:avLst/>
          </a:prstGeom>
          <a:solidFill>
            <a:srgbClr val="F6F9FC"/>
          </a:solidFill>
        </p:spPr>
        <p:txBody>
          <a:bodyPr lIns="182880" tIns="137160" rIns="274320"/>
          <a:lstStyle>
            <a:defPPr>
              <a:defRPr lang="es-ES"/>
            </a:defPPr>
            <a:lvl1pPr indent="0">
              <a:lnSpc>
                <a:spcPct val="90000"/>
              </a:lnSpc>
              <a:spcBef>
                <a:spcPts val="1000"/>
              </a:spcBef>
              <a:buFont typeface="Arial" panose="020B0604020202020204" pitchFamily="34" charset="0"/>
              <a:buNone/>
              <a:defRPr sz="2000">
                <a:latin typeface="Univers Condensed" panose="020B050602020205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err="1"/>
              <a:t>Proporcionamos</a:t>
            </a:r>
            <a:r>
              <a:rPr lang="en-US" sz="1800" dirty="0"/>
              <a:t> </a:t>
            </a:r>
            <a:r>
              <a:rPr lang="en-US" sz="1800" dirty="0" err="1"/>
              <a:t>tecnología</a:t>
            </a:r>
            <a:r>
              <a:rPr lang="en-US" sz="1800" dirty="0"/>
              <a:t> de </a:t>
            </a:r>
            <a:r>
              <a:rPr lang="en-US" sz="1800" dirty="0" err="1"/>
              <a:t>vanguardia</a:t>
            </a:r>
            <a:endParaRPr lang="en-US" sz="1800" dirty="0"/>
          </a:p>
          <a:p>
            <a:endParaRPr lang="en-US" sz="1800" dirty="0"/>
          </a:p>
        </p:txBody>
      </p:sp>
      <p:pic>
        <p:nvPicPr>
          <p:cNvPr id="11" name="Picture 8">
            <a:extLst>
              <a:ext uri="{FF2B5EF4-FFF2-40B4-BE49-F238E27FC236}">
                <a16:creationId xmlns:a16="http://schemas.microsoft.com/office/drawing/2014/main" id="{0EBBC230-7C6E-1DDA-A267-74E8038CEDA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9427" y="1404145"/>
            <a:ext cx="2093343" cy="1637731"/>
          </a:xfrm>
          <a:prstGeom prst="rect">
            <a:avLst/>
          </a:prstGeom>
          <a:noFill/>
          <a:ln w="9525">
            <a:noFill/>
            <a:miter lim="800000"/>
            <a:headEnd/>
            <a:tailEnd/>
          </a:ln>
        </p:spPr>
      </p:pic>
      <p:pic>
        <p:nvPicPr>
          <p:cNvPr id="12" name="Picture 1" descr="A picture containing indoor, food, building&#10;&#10;Description generated with very high confidence">
            <a:extLst>
              <a:ext uri="{FF2B5EF4-FFF2-40B4-BE49-F238E27FC236}">
                <a16:creationId xmlns:a16="http://schemas.microsoft.com/office/drawing/2014/main" id="{2AFC8A35-5502-16FC-80A1-ACB6A9FB3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38213" y="1404145"/>
            <a:ext cx="2093343" cy="1637731"/>
          </a:xfrm>
          <a:prstGeom prst="rect">
            <a:avLst/>
          </a:prstGeom>
          <a:noFill/>
          <a:ln w="9525">
            <a:noFill/>
            <a:miter lim="800000"/>
            <a:headEnd/>
            <a:tailEnd/>
          </a:ln>
        </p:spPr>
      </p:pic>
      <p:pic>
        <p:nvPicPr>
          <p:cNvPr id="13" name="Picture 14">
            <a:extLst>
              <a:ext uri="{FF2B5EF4-FFF2-40B4-BE49-F238E27FC236}">
                <a16:creationId xmlns:a16="http://schemas.microsoft.com/office/drawing/2014/main" id="{F230D923-D66F-C8AC-0FDC-81E87F7C7D3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17606" y="1404145"/>
            <a:ext cx="2093343" cy="1637731"/>
          </a:xfrm>
          <a:prstGeom prst="rect">
            <a:avLst/>
          </a:prstGeom>
          <a:noFill/>
          <a:ln w="9525">
            <a:noFill/>
            <a:miter lim="800000"/>
            <a:headEnd/>
            <a:tailEnd/>
          </a:ln>
        </p:spPr>
      </p:pic>
      <p:pic>
        <p:nvPicPr>
          <p:cNvPr id="14" name="Picture 1">
            <a:extLst>
              <a:ext uri="{FF2B5EF4-FFF2-40B4-BE49-F238E27FC236}">
                <a16:creationId xmlns:a16="http://schemas.microsoft.com/office/drawing/2014/main" id="{75A59986-5025-3E4A-81DA-F7F1E7C71C1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9597000" y="1404145"/>
            <a:ext cx="2093343" cy="1637731"/>
          </a:xfrm>
          <a:prstGeom prst="rect">
            <a:avLst/>
          </a:prstGeom>
          <a:noFill/>
          <a:ln w="9525">
            <a:noFill/>
            <a:miter lim="800000"/>
            <a:headEnd/>
            <a:tailEnd/>
          </a:ln>
        </p:spPr>
      </p:pic>
      <p:pic>
        <p:nvPicPr>
          <p:cNvPr id="15" name="Picture Placeholder 10">
            <a:extLst>
              <a:ext uri="{FF2B5EF4-FFF2-40B4-BE49-F238E27FC236}">
                <a16:creationId xmlns:a16="http://schemas.microsoft.com/office/drawing/2014/main" id="{B486326E-EF44-39D9-413D-AF7FD48FDF8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758820" y="1404145"/>
            <a:ext cx="2093343" cy="1637731"/>
          </a:xfrm>
          <a:prstGeom prst="rect">
            <a:avLst/>
          </a:prstGeom>
        </p:spPr>
      </p:pic>
      <p:cxnSp>
        <p:nvCxnSpPr>
          <p:cNvPr id="16" name="Straight Connector 13">
            <a:extLst>
              <a:ext uri="{FF2B5EF4-FFF2-40B4-BE49-F238E27FC236}">
                <a16:creationId xmlns:a16="http://schemas.microsoft.com/office/drawing/2014/main" id="{47B904FA-9D38-0485-DF1E-224EAF2F38BA}"/>
              </a:ext>
            </a:extLst>
          </p:cNvPr>
          <p:cNvCxnSpPr>
            <a:cxnSpLocks/>
          </p:cNvCxnSpPr>
          <p:nvPr/>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17" name="Picture 15">
            <a:extLst>
              <a:ext uri="{FF2B5EF4-FFF2-40B4-BE49-F238E27FC236}">
                <a16:creationId xmlns:a16="http://schemas.microsoft.com/office/drawing/2014/main" id="{A15E5F78-4908-BEE3-A5DD-9300B25046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92511" y="6181725"/>
            <a:ext cx="932400" cy="439230"/>
          </a:xfrm>
          <a:prstGeom prst="rect">
            <a:avLst/>
          </a:prstGeom>
        </p:spPr>
      </p:pic>
    </p:spTree>
    <p:extLst>
      <p:ext uri="{BB962C8B-B14F-4D97-AF65-F5344CB8AC3E}">
        <p14:creationId xmlns:p14="http://schemas.microsoft.com/office/powerpoint/2010/main" val="1414369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DABC9B-B829-4FA6-E411-A73F602A6781}"/>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PROCESO SERMI PARA EL TALLER</a:t>
            </a:r>
          </a:p>
        </p:txBody>
      </p:sp>
      <p:pic>
        <p:nvPicPr>
          <p:cNvPr id="5" name="Imagen 4">
            <a:extLst>
              <a:ext uri="{FF2B5EF4-FFF2-40B4-BE49-F238E27FC236}">
                <a16:creationId xmlns:a16="http://schemas.microsoft.com/office/drawing/2014/main" id="{C15F06D5-04C0-307E-AE4B-9EC87802FD93}"/>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331C3825-5F47-9F43-6A70-D88C9CF03EEB}"/>
              </a:ext>
            </a:extLst>
          </p:cNvPr>
          <p:cNvSpPr txBox="1"/>
          <p:nvPr/>
        </p:nvSpPr>
        <p:spPr>
          <a:xfrm>
            <a:off x="796245" y="2476572"/>
            <a:ext cx="10510467" cy="369332"/>
          </a:xfrm>
          <a:prstGeom prst="rect">
            <a:avLst/>
          </a:prstGeom>
          <a:noFill/>
        </p:spPr>
        <p:txBody>
          <a:bodyPr wrap="square" rtlCol="0">
            <a:spAutoFit/>
          </a:bodyPr>
          <a:lstStyle/>
          <a:p>
            <a:r>
              <a:rPr lang="es-ES" i="1" dirty="0"/>
              <a:t>Se debe emitir la orden de reparación con al menos los siguiente datos que permitan ser auditados</a:t>
            </a:r>
          </a:p>
        </p:txBody>
      </p:sp>
      <p:sp>
        <p:nvSpPr>
          <p:cNvPr id="7" name="CuadroTexto 6">
            <a:extLst>
              <a:ext uri="{FF2B5EF4-FFF2-40B4-BE49-F238E27FC236}">
                <a16:creationId xmlns:a16="http://schemas.microsoft.com/office/drawing/2014/main" id="{DB16460C-29E1-EA8B-BE00-7FD69027615E}"/>
              </a:ext>
            </a:extLst>
          </p:cNvPr>
          <p:cNvSpPr txBox="1"/>
          <p:nvPr/>
        </p:nvSpPr>
        <p:spPr>
          <a:xfrm>
            <a:off x="840766" y="5170703"/>
            <a:ext cx="10510467" cy="369332"/>
          </a:xfrm>
          <a:prstGeom prst="rect">
            <a:avLst/>
          </a:prstGeom>
          <a:noFill/>
        </p:spPr>
        <p:txBody>
          <a:bodyPr wrap="square" rtlCol="0">
            <a:spAutoFit/>
          </a:bodyPr>
          <a:lstStyle/>
          <a:p>
            <a:r>
              <a:rPr lang="es-ES" b="1" i="1" dirty="0"/>
              <a:t>El cliente debe firmar la orden de reparación</a:t>
            </a:r>
          </a:p>
        </p:txBody>
      </p:sp>
      <p:graphicFrame>
        <p:nvGraphicFramePr>
          <p:cNvPr id="8" name="Tabla 27">
            <a:extLst>
              <a:ext uri="{FF2B5EF4-FFF2-40B4-BE49-F238E27FC236}">
                <a16:creationId xmlns:a16="http://schemas.microsoft.com/office/drawing/2014/main" id="{8A69EB36-127B-5DFB-CCBA-BC43A6B2EBFB}"/>
              </a:ext>
            </a:extLst>
          </p:cNvPr>
          <p:cNvGraphicFramePr>
            <a:graphicFrameLocks noGrp="1"/>
          </p:cNvGraphicFramePr>
          <p:nvPr>
            <p:extLst>
              <p:ext uri="{D42A27DB-BD31-4B8C-83A1-F6EECF244321}">
                <p14:modId xmlns:p14="http://schemas.microsoft.com/office/powerpoint/2010/main" val="2892385413"/>
              </p:ext>
            </p:extLst>
          </p:nvPr>
        </p:nvGraphicFramePr>
        <p:xfrm>
          <a:off x="1085633" y="3111131"/>
          <a:ext cx="8128000" cy="18542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20337738"/>
                    </a:ext>
                  </a:extLst>
                </a:gridCol>
              </a:tblGrid>
              <a:tr h="370840">
                <a:tc>
                  <a:txBody>
                    <a:bodyPr/>
                    <a:lstStyle/>
                    <a:p>
                      <a:r>
                        <a:rPr lang="es-ES" dirty="0"/>
                        <a:t>MATRÍCULA</a:t>
                      </a:r>
                    </a:p>
                  </a:txBody>
                  <a:tcPr/>
                </a:tc>
                <a:extLst>
                  <a:ext uri="{0D108BD9-81ED-4DB2-BD59-A6C34878D82A}">
                    <a16:rowId xmlns:a16="http://schemas.microsoft.com/office/drawing/2014/main" val="3766858138"/>
                  </a:ext>
                </a:extLst>
              </a:tr>
              <a:tr h="370840">
                <a:tc>
                  <a:txBody>
                    <a:bodyPr/>
                    <a:lstStyle/>
                    <a:p>
                      <a:r>
                        <a:rPr lang="es-ES" dirty="0"/>
                        <a:t>MARCA</a:t>
                      </a:r>
                    </a:p>
                  </a:txBody>
                  <a:tcPr/>
                </a:tc>
                <a:extLst>
                  <a:ext uri="{0D108BD9-81ED-4DB2-BD59-A6C34878D82A}">
                    <a16:rowId xmlns:a16="http://schemas.microsoft.com/office/drawing/2014/main" val="3513658099"/>
                  </a:ext>
                </a:extLst>
              </a:tr>
              <a:tr h="370840">
                <a:tc>
                  <a:txBody>
                    <a:bodyPr/>
                    <a:lstStyle/>
                    <a:p>
                      <a:r>
                        <a:rPr lang="es-ES" dirty="0"/>
                        <a:t>TIPO/VARIANTE/VERSIÓN</a:t>
                      </a:r>
                    </a:p>
                  </a:txBody>
                  <a:tcPr/>
                </a:tc>
                <a:extLst>
                  <a:ext uri="{0D108BD9-81ED-4DB2-BD59-A6C34878D82A}">
                    <a16:rowId xmlns:a16="http://schemas.microsoft.com/office/drawing/2014/main" val="3373997648"/>
                  </a:ext>
                </a:extLst>
              </a:tr>
              <a:tr h="370840">
                <a:tc>
                  <a:txBody>
                    <a:bodyPr/>
                    <a:lstStyle/>
                    <a:p>
                      <a:r>
                        <a:rPr lang="es-ES" dirty="0"/>
                        <a:t>KILÓMETROS DEL VEHÍCULO</a:t>
                      </a:r>
                    </a:p>
                  </a:txBody>
                  <a:tcPr/>
                </a:tc>
                <a:extLst>
                  <a:ext uri="{0D108BD9-81ED-4DB2-BD59-A6C34878D82A}">
                    <a16:rowId xmlns:a16="http://schemas.microsoft.com/office/drawing/2014/main" val="4004486382"/>
                  </a:ext>
                </a:extLst>
              </a:tr>
              <a:tr h="370840">
                <a:tc>
                  <a:txBody>
                    <a:bodyPr/>
                    <a:lstStyle/>
                    <a:p>
                      <a:r>
                        <a:rPr lang="es-ES" dirty="0"/>
                        <a:t>MOTIVOS DE LA REPARACIÓN</a:t>
                      </a:r>
                    </a:p>
                  </a:txBody>
                  <a:tcPr/>
                </a:tc>
                <a:extLst>
                  <a:ext uri="{0D108BD9-81ED-4DB2-BD59-A6C34878D82A}">
                    <a16:rowId xmlns:a16="http://schemas.microsoft.com/office/drawing/2014/main" val="3631227316"/>
                  </a:ext>
                </a:extLst>
              </a:tr>
            </a:tbl>
          </a:graphicData>
        </a:graphic>
      </p:graphicFrame>
      <p:sp>
        <p:nvSpPr>
          <p:cNvPr id="9" name="Flecha: pentágono 8">
            <a:extLst>
              <a:ext uri="{FF2B5EF4-FFF2-40B4-BE49-F238E27FC236}">
                <a16:creationId xmlns:a16="http://schemas.microsoft.com/office/drawing/2014/main" id="{646F63C5-6C86-4ECD-64C1-5E87CD2534D0}"/>
              </a:ext>
            </a:extLst>
          </p:cNvPr>
          <p:cNvSpPr/>
          <p:nvPr/>
        </p:nvSpPr>
        <p:spPr>
          <a:xfrm>
            <a:off x="113012" y="1075257"/>
            <a:ext cx="2414427" cy="1202077"/>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a:t>
            </a:r>
          </a:p>
          <a:p>
            <a:pPr algn="ctr"/>
            <a:r>
              <a:rPr lang="es-ES" dirty="0">
                <a:solidFill>
                  <a:srgbClr val="FF6600"/>
                </a:solidFill>
              </a:rPr>
              <a:t>DEL CLIENTE</a:t>
            </a:r>
          </a:p>
        </p:txBody>
      </p:sp>
      <p:sp>
        <p:nvSpPr>
          <p:cNvPr id="10" name="Flecha: cheurón 9">
            <a:extLst>
              <a:ext uri="{FF2B5EF4-FFF2-40B4-BE49-F238E27FC236}">
                <a16:creationId xmlns:a16="http://schemas.microsoft.com/office/drawing/2014/main" id="{4D0EC295-FB4C-1482-6CBB-91DC0CAD1C9F}"/>
              </a:ext>
            </a:extLst>
          </p:cNvPr>
          <p:cNvSpPr/>
          <p:nvPr/>
        </p:nvSpPr>
        <p:spPr>
          <a:xfrm>
            <a:off x="2044553"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DEL VEHÍCULO</a:t>
            </a:r>
          </a:p>
        </p:txBody>
      </p:sp>
      <p:sp>
        <p:nvSpPr>
          <p:cNvPr id="11" name="Flecha: cheurón 10">
            <a:extLst>
              <a:ext uri="{FF2B5EF4-FFF2-40B4-BE49-F238E27FC236}">
                <a16:creationId xmlns:a16="http://schemas.microsoft.com/office/drawing/2014/main" id="{C15E75CE-7613-C9CA-4679-6D9E7EA756B4}"/>
              </a:ext>
            </a:extLst>
          </p:cNvPr>
          <p:cNvSpPr/>
          <p:nvPr/>
        </p:nvSpPr>
        <p:spPr>
          <a:xfrm>
            <a:off x="673812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DE AUTORIDAD</a:t>
            </a:r>
          </a:p>
        </p:txBody>
      </p:sp>
      <p:sp>
        <p:nvSpPr>
          <p:cNvPr id="12" name="Flecha: cheurón 11">
            <a:extLst>
              <a:ext uri="{FF2B5EF4-FFF2-40B4-BE49-F238E27FC236}">
                <a16:creationId xmlns:a16="http://schemas.microsoft.com/office/drawing/2014/main" id="{0897EA93-92EE-9A4E-2D31-E91D96C21530}"/>
              </a:ext>
            </a:extLst>
          </p:cNvPr>
          <p:cNvSpPr/>
          <p:nvPr/>
        </p:nvSpPr>
        <p:spPr>
          <a:xfrm>
            <a:off x="9132006" y="1075257"/>
            <a:ext cx="2794572" cy="1202076"/>
          </a:xfrm>
          <a:prstGeom prst="chevron">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bg1"/>
                </a:solidFill>
              </a:rPr>
              <a:t>EMISIÓN DE ORDEN DE REPARACIÓN</a:t>
            </a:r>
          </a:p>
        </p:txBody>
      </p:sp>
      <p:sp>
        <p:nvSpPr>
          <p:cNvPr id="13" name="Flecha: cheurón 12">
            <a:extLst>
              <a:ext uri="{FF2B5EF4-FFF2-40B4-BE49-F238E27FC236}">
                <a16:creationId xmlns:a16="http://schemas.microsoft.com/office/drawing/2014/main" id="{865BC94B-B010-9663-E3BB-736B58AB80CD}"/>
              </a:ext>
            </a:extLst>
          </p:cNvPr>
          <p:cNvSpPr/>
          <p:nvPr/>
        </p:nvSpPr>
        <p:spPr>
          <a:xfrm>
            <a:off x="4381066" y="1075257"/>
            <a:ext cx="2794572" cy="1202076"/>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VERIFICACIÓN TITUARIDAD</a:t>
            </a:r>
          </a:p>
        </p:txBody>
      </p:sp>
      <p:sp>
        <p:nvSpPr>
          <p:cNvPr id="14" name="CuadroTexto 13">
            <a:extLst>
              <a:ext uri="{FF2B5EF4-FFF2-40B4-BE49-F238E27FC236}">
                <a16:creationId xmlns:a16="http://schemas.microsoft.com/office/drawing/2014/main" id="{0ADA6D23-729B-2483-2715-B1775730E501}"/>
              </a:ext>
            </a:extLst>
          </p:cNvPr>
          <p:cNvSpPr txBox="1"/>
          <p:nvPr/>
        </p:nvSpPr>
        <p:spPr>
          <a:xfrm>
            <a:off x="840765" y="5686296"/>
            <a:ext cx="10510467" cy="369332"/>
          </a:xfrm>
          <a:prstGeom prst="rect">
            <a:avLst/>
          </a:prstGeom>
          <a:noFill/>
        </p:spPr>
        <p:txBody>
          <a:bodyPr wrap="square" rtlCol="0">
            <a:spAutoFit/>
          </a:bodyPr>
          <a:lstStyle/>
          <a:p>
            <a:r>
              <a:rPr lang="es-ES" b="1" i="1" dirty="0"/>
              <a:t>Debe guardarse copia de la misma durante al menos 5 años</a:t>
            </a:r>
          </a:p>
        </p:txBody>
      </p:sp>
    </p:spTree>
    <p:extLst>
      <p:ext uri="{BB962C8B-B14F-4D97-AF65-F5344CB8AC3E}">
        <p14:creationId xmlns:p14="http://schemas.microsoft.com/office/powerpoint/2010/main" val="49537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EL ACCESO SERMI ( DIGIDENTITY)</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pic>
        <p:nvPicPr>
          <p:cNvPr id="3" name="Imagen 2">
            <a:extLst>
              <a:ext uri="{FF2B5EF4-FFF2-40B4-BE49-F238E27FC236}">
                <a16:creationId xmlns:a16="http://schemas.microsoft.com/office/drawing/2014/main" id="{AB1835A1-1D1F-1383-D969-D0C6E84144B8}"/>
              </a:ext>
            </a:extLst>
          </p:cNvPr>
          <p:cNvPicPr>
            <a:picLocks noChangeAspect="1"/>
          </p:cNvPicPr>
          <p:nvPr/>
        </p:nvPicPr>
        <p:blipFill>
          <a:blip r:embed="rId3"/>
          <a:stretch>
            <a:fillRect/>
          </a:stretch>
        </p:blipFill>
        <p:spPr>
          <a:xfrm>
            <a:off x="8204305" y="4270430"/>
            <a:ext cx="2855570" cy="1421050"/>
          </a:xfrm>
          <a:prstGeom prst="rect">
            <a:avLst/>
          </a:prstGeom>
        </p:spPr>
      </p:pic>
      <p:sp>
        <p:nvSpPr>
          <p:cNvPr id="6" name="CuadroTexto 5">
            <a:extLst>
              <a:ext uri="{FF2B5EF4-FFF2-40B4-BE49-F238E27FC236}">
                <a16:creationId xmlns:a16="http://schemas.microsoft.com/office/drawing/2014/main" id="{9EE11DEA-37E1-8B61-1AEF-979E927A5DCE}"/>
              </a:ext>
            </a:extLst>
          </p:cNvPr>
          <p:cNvSpPr txBox="1"/>
          <p:nvPr/>
        </p:nvSpPr>
        <p:spPr>
          <a:xfrm>
            <a:off x="138756" y="4436643"/>
            <a:ext cx="7630834" cy="923330"/>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UNA VEZ TENGA UNA INSPECCIÓN POSITIVA, EL EMPLEADO RECIBIRÁ, A TÍTULO INDIVIDUAL, UN CÓDIGO QR GENERADO POR EL CENTRO DE CONFIANZA.</a:t>
            </a:r>
            <a:endParaRPr lang="es-ES" b="1" dirty="0">
              <a:latin typeface="Univers Condensed" panose="020B0506020202050204" pitchFamily="34" charset="0"/>
            </a:endParaRPr>
          </a:p>
        </p:txBody>
      </p:sp>
      <p:sp>
        <p:nvSpPr>
          <p:cNvPr id="7" name="CuadroTexto 6">
            <a:extLst>
              <a:ext uri="{FF2B5EF4-FFF2-40B4-BE49-F238E27FC236}">
                <a16:creationId xmlns:a16="http://schemas.microsoft.com/office/drawing/2014/main" id="{4F599612-0788-E57E-7184-78FC8C50C9E4}"/>
              </a:ext>
            </a:extLst>
          </p:cNvPr>
          <p:cNvSpPr txBox="1"/>
          <p:nvPr/>
        </p:nvSpPr>
        <p:spPr>
          <a:xfrm>
            <a:off x="138756" y="1775026"/>
            <a:ext cx="7555043"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EMPLEADO DEBERÁ DESCARGARSE LA APP DEL CENTRO DE CONFIANZA EN SU TELÉFONO</a:t>
            </a:r>
            <a:endParaRPr lang="es-ES" b="1" dirty="0">
              <a:latin typeface="Univers Condensed" panose="020B0506020202050204" pitchFamily="34" charset="0"/>
            </a:endParaRPr>
          </a:p>
        </p:txBody>
      </p:sp>
      <p:pic>
        <p:nvPicPr>
          <p:cNvPr id="9" name="Imagen 8">
            <a:extLst>
              <a:ext uri="{FF2B5EF4-FFF2-40B4-BE49-F238E27FC236}">
                <a16:creationId xmlns:a16="http://schemas.microsoft.com/office/drawing/2014/main" id="{A20B7DBD-B74E-A09F-4DA4-28953799645B}"/>
              </a:ext>
            </a:extLst>
          </p:cNvPr>
          <p:cNvPicPr>
            <a:picLocks noChangeAspect="1"/>
          </p:cNvPicPr>
          <p:nvPr/>
        </p:nvPicPr>
        <p:blipFill>
          <a:blip r:embed="rId4"/>
          <a:stretch>
            <a:fillRect/>
          </a:stretch>
        </p:blipFill>
        <p:spPr>
          <a:xfrm>
            <a:off x="8204305" y="876019"/>
            <a:ext cx="2079923" cy="2571334"/>
          </a:xfrm>
          <a:prstGeom prst="rect">
            <a:avLst/>
          </a:prstGeom>
        </p:spPr>
      </p:pic>
      <p:sp>
        <p:nvSpPr>
          <p:cNvPr id="10" name="CuadroTexto 9">
            <a:extLst>
              <a:ext uri="{FF2B5EF4-FFF2-40B4-BE49-F238E27FC236}">
                <a16:creationId xmlns:a16="http://schemas.microsoft.com/office/drawing/2014/main" id="{6D5BCE9A-22C6-9361-3591-23AF5C5EFB09}"/>
              </a:ext>
            </a:extLst>
          </p:cNvPr>
          <p:cNvSpPr txBox="1"/>
          <p:nvPr/>
        </p:nvSpPr>
        <p:spPr>
          <a:xfrm>
            <a:off x="138756" y="5691480"/>
            <a:ext cx="7630834" cy="646331"/>
          </a:xfrm>
          <a:prstGeom prst="rect">
            <a:avLst/>
          </a:prstGeom>
          <a:noFill/>
          <a:ln>
            <a:solidFill>
              <a:srgbClr val="002060"/>
            </a:solidFill>
          </a:ln>
        </p:spPr>
        <p:txBody>
          <a:bodyPr wrap="square" rtlCol="0">
            <a:spAutoFit/>
          </a:bodyPr>
          <a:lstStyle>
            <a:defPPr>
              <a:defRPr lang="es-ES"/>
            </a:defPPr>
            <a:lvl1pPr algn="ctr">
              <a:defRPr>
                <a:latin typeface="Univers Condensed" panose="020B0506020202050204" pitchFamily="34" charset="0"/>
              </a:defRPr>
            </a:lvl1pPr>
          </a:lstStyle>
          <a:p>
            <a:r>
              <a:rPr lang="es-ES" dirty="0"/>
              <a:t>USANDO EL ESCANER DE LA </a:t>
            </a:r>
            <a:r>
              <a:rPr lang="es-ES" dirty="0" err="1"/>
              <a:t>LA</a:t>
            </a:r>
            <a:r>
              <a:rPr lang="es-ES" dirty="0"/>
              <a:t> APP SE ESCANEA EL CÓDIGO QR PARA REGISTRAR EL EMPLEADO COMO SERMI</a:t>
            </a:r>
          </a:p>
        </p:txBody>
      </p:sp>
    </p:spTree>
    <p:extLst>
      <p:ext uri="{BB962C8B-B14F-4D97-AF65-F5344CB8AC3E}">
        <p14:creationId xmlns:p14="http://schemas.microsoft.com/office/powerpoint/2010/main" val="428842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EL ACCESO SERMI ( DIGIDENTITY)</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9EE11DEA-37E1-8B61-1AEF-979E927A5DCE}"/>
              </a:ext>
            </a:extLst>
          </p:cNvPr>
          <p:cNvSpPr txBox="1"/>
          <p:nvPr/>
        </p:nvSpPr>
        <p:spPr>
          <a:xfrm>
            <a:off x="101700" y="2468549"/>
            <a:ext cx="7630834" cy="369332"/>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EMPLEADO ELIGE UN CÓDIGO PIN DE SEGURIDAD DE 5 CIFRAS</a:t>
            </a:r>
            <a:endParaRPr lang="es-ES" b="1" dirty="0">
              <a:latin typeface="Univers Condensed" panose="020B0506020202050204" pitchFamily="34" charset="0"/>
            </a:endParaRPr>
          </a:p>
        </p:txBody>
      </p:sp>
      <p:sp>
        <p:nvSpPr>
          <p:cNvPr id="7" name="CuadroTexto 6">
            <a:extLst>
              <a:ext uri="{FF2B5EF4-FFF2-40B4-BE49-F238E27FC236}">
                <a16:creationId xmlns:a16="http://schemas.microsoft.com/office/drawing/2014/main" id="{4F599612-0788-E57E-7184-78FC8C50C9E4}"/>
              </a:ext>
            </a:extLst>
          </p:cNvPr>
          <p:cNvSpPr txBox="1"/>
          <p:nvPr/>
        </p:nvSpPr>
        <p:spPr>
          <a:xfrm>
            <a:off x="139596" y="1044413"/>
            <a:ext cx="7555043" cy="369332"/>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EMPLEADO REALIZA EL PROCESO DE REGISTRO EN LA APP</a:t>
            </a:r>
            <a:endParaRPr lang="es-ES" b="1" dirty="0">
              <a:latin typeface="Univers Condensed" panose="020B0506020202050204" pitchFamily="34" charset="0"/>
            </a:endParaRPr>
          </a:p>
        </p:txBody>
      </p:sp>
      <p:sp>
        <p:nvSpPr>
          <p:cNvPr id="10" name="CuadroTexto 9">
            <a:extLst>
              <a:ext uri="{FF2B5EF4-FFF2-40B4-BE49-F238E27FC236}">
                <a16:creationId xmlns:a16="http://schemas.microsoft.com/office/drawing/2014/main" id="{6D5BCE9A-22C6-9361-3591-23AF5C5EFB09}"/>
              </a:ext>
            </a:extLst>
          </p:cNvPr>
          <p:cNvSpPr txBox="1"/>
          <p:nvPr/>
        </p:nvSpPr>
        <p:spPr>
          <a:xfrm>
            <a:off x="101700" y="5072256"/>
            <a:ext cx="7630834" cy="646331"/>
          </a:xfrm>
          <a:prstGeom prst="rect">
            <a:avLst/>
          </a:prstGeom>
          <a:noFill/>
          <a:ln>
            <a:solidFill>
              <a:srgbClr val="002060"/>
            </a:solidFill>
          </a:ln>
        </p:spPr>
        <p:txBody>
          <a:bodyPr wrap="square" rtlCol="0">
            <a:spAutoFit/>
          </a:bodyPr>
          <a:lstStyle>
            <a:defPPr>
              <a:defRPr lang="es-ES"/>
            </a:defPPr>
            <a:lvl1pPr algn="ctr">
              <a:defRPr>
                <a:latin typeface="Univers Condensed" panose="020B0506020202050204" pitchFamily="34" charset="0"/>
              </a:defRPr>
            </a:lvl1pPr>
          </a:lstStyle>
          <a:p>
            <a:r>
              <a:rPr lang="es-ES" dirty="0"/>
              <a:t>EL REGISTRO CREA UNA TARJETA SERMI VIRTUAL EN LA APP PARA EL ACCESO SERMI</a:t>
            </a:r>
          </a:p>
        </p:txBody>
      </p:sp>
      <p:pic>
        <p:nvPicPr>
          <p:cNvPr id="8" name="Imagen 7">
            <a:extLst>
              <a:ext uri="{FF2B5EF4-FFF2-40B4-BE49-F238E27FC236}">
                <a16:creationId xmlns:a16="http://schemas.microsoft.com/office/drawing/2014/main" id="{589B6EFB-4CCD-B11E-A2FD-20CF610E790C}"/>
              </a:ext>
            </a:extLst>
          </p:cNvPr>
          <p:cNvPicPr>
            <a:picLocks noChangeAspect="1"/>
          </p:cNvPicPr>
          <p:nvPr/>
        </p:nvPicPr>
        <p:blipFill>
          <a:blip r:embed="rId3"/>
          <a:stretch>
            <a:fillRect/>
          </a:stretch>
        </p:blipFill>
        <p:spPr>
          <a:xfrm>
            <a:off x="8315521" y="876019"/>
            <a:ext cx="1552575" cy="3086100"/>
          </a:xfrm>
          <a:prstGeom prst="rect">
            <a:avLst/>
          </a:prstGeom>
        </p:spPr>
      </p:pic>
      <p:pic>
        <p:nvPicPr>
          <p:cNvPr id="12" name="Imagen 11">
            <a:extLst>
              <a:ext uri="{FF2B5EF4-FFF2-40B4-BE49-F238E27FC236}">
                <a16:creationId xmlns:a16="http://schemas.microsoft.com/office/drawing/2014/main" id="{1EB05D3A-9F40-F981-2E93-C010838B1641}"/>
              </a:ext>
            </a:extLst>
          </p:cNvPr>
          <p:cNvPicPr>
            <a:picLocks noChangeAspect="1"/>
          </p:cNvPicPr>
          <p:nvPr/>
        </p:nvPicPr>
        <p:blipFill>
          <a:blip r:embed="rId4"/>
          <a:stretch>
            <a:fillRect/>
          </a:stretch>
        </p:blipFill>
        <p:spPr>
          <a:xfrm>
            <a:off x="2751466" y="3000945"/>
            <a:ext cx="3286125" cy="1019175"/>
          </a:xfrm>
          <a:prstGeom prst="rect">
            <a:avLst/>
          </a:prstGeom>
        </p:spPr>
      </p:pic>
      <p:pic>
        <p:nvPicPr>
          <p:cNvPr id="14" name="Imagen 13">
            <a:extLst>
              <a:ext uri="{FF2B5EF4-FFF2-40B4-BE49-F238E27FC236}">
                <a16:creationId xmlns:a16="http://schemas.microsoft.com/office/drawing/2014/main" id="{89D7B8CE-4CB8-695D-0C58-DD55E1F9AA7F}"/>
              </a:ext>
            </a:extLst>
          </p:cNvPr>
          <p:cNvPicPr>
            <a:picLocks noChangeAspect="1"/>
          </p:cNvPicPr>
          <p:nvPr/>
        </p:nvPicPr>
        <p:blipFill>
          <a:blip r:embed="rId5"/>
          <a:stretch>
            <a:fillRect/>
          </a:stretch>
        </p:blipFill>
        <p:spPr>
          <a:xfrm>
            <a:off x="8315521" y="4125194"/>
            <a:ext cx="2687259" cy="2732806"/>
          </a:xfrm>
          <a:prstGeom prst="rect">
            <a:avLst/>
          </a:prstGeom>
        </p:spPr>
      </p:pic>
      <p:sp>
        <p:nvSpPr>
          <p:cNvPr id="15" name="CuadroTexto 14">
            <a:extLst>
              <a:ext uri="{FF2B5EF4-FFF2-40B4-BE49-F238E27FC236}">
                <a16:creationId xmlns:a16="http://schemas.microsoft.com/office/drawing/2014/main" id="{A4B06FAE-782C-4F20-55DD-72A8B68D515D}"/>
              </a:ext>
            </a:extLst>
          </p:cNvPr>
          <p:cNvSpPr txBox="1"/>
          <p:nvPr/>
        </p:nvSpPr>
        <p:spPr>
          <a:xfrm>
            <a:off x="528405" y="6181219"/>
            <a:ext cx="6093500" cy="369332"/>
          </a:xfrm>
          <a:prstGeom prst="rect">
            <a:avLst/>
          </a:prstGeom>
          <a:noFill/>
        </p:spPr>
        <p:txBody>
          <a:bodyPr wrap="square">
            <a:spAutoFit/>
          </a:bodyPr>
          <a:lstStyle/>
          <a:p>
            <a:r>
              <a:rPr lang="en-US" sz="1800" u="sng" dirty="0">
                <a:solidFill>
                  <a:srgbClr val="444444"/>
                </a:solidFill>
                <a:effectLst/>
                <a:latin typeface="Segoe UI" panose="020B0502040204020203" pitchFamily="34" charset="0"/>
                <a:ea typeface="Times New Roman" panose="02020603050405020304" pitchFamily="18" charset="0"/>
                <a:hlinkClick r:id="rId6"/>
              </a:rPr>
              <a:t>https://vimeo.com/868849856?share=copy</a:t>
            </a:r>
            <a:endParaRPr lang="es-ES" dirty="0"/>
          </a:p>
        </p:txBody>
      </p:sp>
    </p:spTree>
    <p:extLst>
      <p:ext uri="{BB962C8B-B14F-4D97-AF65-F5344CB8AC3E}">
        <p14:creationId xmlns:p14="http://schemas.microsoft.com/office/powerpoint/2010/main" val="374333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EL ACCESO SERMI ( DIGIDENTITY)</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7" name="CuadroTexto 6">
            <a:extLst>
              <a:ext uri="{FF2B5EF4-FFF2-40B4-BE49-F238E27FC236}">
                <a16:creationId xmlns:a16="http://schemas.microsoft.com/office/drawing/2014/main" id="{4F599612-0788-E57E-7184-78FC8C50C9E4}"/>
              </a:ext>
            </a:extLst>
          </p:cNvPr>
          <p:cNvSpPr txBox="1"/>
          <p:nvPr/>
        </p:nvSpPr>
        <p:spPr>
          <a:xfrm>
            <a:off x="139597" y="1044413"/>
            <a:ext cx="5121952" cy="923330"/>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EMPLEADO ACCEDE A LA WEB DEL FABRICANTE CON SUS CÓDIGOS DE ACCESO HABITUALES (CÓDIGOS DEL TALLER)</a:t>
            </a:r>
            <a:endParaRPr lang="es-ES" b="1" dirty="0">
              <a:latin typeface="Univers Condensed" panose="020B0506020202050204" pitchFamily="34" charset="0"/>
            </a:endParaRPr>
          </a:p>
        </p:txBody>
      </p:sp>
      <p:pic>
        <p:nvPicPr>
          <p:cNvPr id="3" name="Imagen 2">
            <a:extLst>
              <a:ext uri="{FF2B5EF4-FFF2-40B4-BE49-F238E27FC236}">
                <a16:creationId xmlns:a16="http://schemas.microsoft.com/office/drawing/2014/main" id="{B5AD59EC-7FE1-5CAF-5E7F-1B474008416F}"/>
              </a:ext>
            </a:extLst>
          </p:cNvPr>
          <p:cNvPicPr>
            <a:picLocks noChangeAspect="1"/>
          </p:cNvPicPr>
          <p:nvPr/>
        </p:nvPicPr>
        <p:blipFill>
          <a:blip r:embed="rId3"/>
          <a:stretch>
            <a:fillRect/>
          </a:stretch>
        </p:blipFill>
        <p:spPr>
          <a:xfrm>
            <a:off x="5909113" y="1044413"/>
            <a:ext cx="3808478" cy="2568217"/>
          </a:xfrm>
          <a:prstGeom prst="rect">
            <a:avLst/>
          </a:prstGeom>
        </p:spPr>
      </p:pic>
      <p:sp>
        <p:nvSpPr>
          <p:cNvPr id="9" name="CuadroTexto 8">
            <a:extLst>
              <a:ext uri="{FF2B5EF4-FFF2-40B4-BE49-F238E27FC236}">
                <a16:creationId xmlns:a16="http://schemas.microsoft.com/office/drawing/2014/main" id="{04D7F7FF-ED6B-F5FE-0B4A-8D47EAF60074}"/>
              </a:ext>
            </a:extLst>
          </p:cNvPr>
          <p:cNvSpPr txBox="1"/>
          <p:nvPr/>
        </p:nvSpPr>
        <p:spPr>
          <a:xfrm>
            <a:off x="139597" y="4167807"/>
            <a:ext cx="5121952" cy="923330"/>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LA INFORMACIÓN SERMI SE DESBLOQUEA MEDIANTE UN CÓDIGO QR EN LA WEB QUE DEBE ESCANEARSE CON LA APP</a:t>
            </a:r>
            <a:endParaRPr lang="es-ES" b="1" dirty="0">
              <a:latin typeface="Univers Condensed" panose="020B0506020202050204" pitchFamily="34" charset="0"/>
            </a:endParaRPr>
          </a:p>
        </p:txBody>
      </p:sp>
      <p:pic>
        <p:nvPicPr>
          <p:cNvPr id="13" name="Imagen 12">
            <a:extLst>
              <a:ext uri="{FF2B5EF4-FFF2-40B4-BE49-F238E27FC236}">
                <a16:creationId xmlns:a16="http://schemas.microsoft.com/office/drawing/2014/main" id="{BE697AD8-AF58-708B-FC85-5A2D484FB1EC}"/>
              </a:ext>
            </a:extLst>
          </p:cNvPr>
          <p:cNvPicPr>
            <a:picLocks noChangeAspect="1"/>
          </p:cNvPicPr>
          <p:nvPr/>
        </p:nvPicPr>
        <p:blipFill>
          <a:blip r:embed="rId4"/>
          <a:stretch>
            <a:fillRect/>
          </a:stretch>
        </p:blipFill>
        <p:spPr>
          <a:xfrm>
            <a:off x="6096000" y="4081143"/>
            <a:ext cx="3808478" cy="2247002"/>
          </a:xfrm>
          <a:prstGeom prst="rect">
            <a:avLst/>
          </a:prstGeom>
        </p:spPr>
      </p:pic>
      <p:pic>
        <p:nvPicPr>
          <p:cNvPr id="15" name="Imagen 14">
            <a:extLst>
              <a:ext uri="{FF2B5EF4-FFF2-40B4-BE49-F238E27FC236}">
                <a16:creationId xmlns:a16="http://schemas.microsoft.com/office/drawing/2014/main" id="{D06C0448-48B5-598F-EF6C-CCF57031E4E5}"/>
              </a:ext>
            </a:extLst>
          </p:cNvPr>
          <p:cNvPicPr>
            <a:picLocks noChangeAspect="1"/>
          </p:cNvPicPr>
          <p:nvPr/>
        </p:nvPicPr>
        <p:blipFill>
          <a:blip r:embed="rId5"/>
          <a:stretch>
            <a:fillRect/>
          </a:stretch>
        </p:blipFill>
        <p:spPr>
          <a:xfrm>
            <a:off x="10209551" y="2383436"/>
            <a:ext cx="1730061" cy="3147750"/>
          </a:xfrm>
          <a:prstGeom prst="rect">
            <a:avLst/>
          </a:prstGeom>
        </p:spPr>
      </p:pic>
      <p:cxnSp>
        <p:nvCxnSpPr>
          <p:cNvPr id="17" name="Conector recto de flecha 16">
            <a:extLst>
              <a:ext uri="{FF2B5EF4-FFF2-40B4-BE49-F238E27FC236}">
                <a16:creationId xmlns:a16="http://schemas.microsoft.com/office/drawing/2014/main" id="{E331FD6B-C766-670C-7BC5-5C1954A1DDBC}"/>
              </a:ext>
            </a:extLst>
          </p:cNvPr>
          <p:cNvCxnSpPr>
            <a:cxnSpLocks/>
          </p:cNvCxnSpPr>
          <p:nvPr/>
        </p:nvCxnSpPr>
        <p:spPr>
          <a:xfrm flipH="1">
            <a:off x="9536352" y="2938072"/>
            <a:ext cx="673199" cy="1143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ECE4E934-43F4-6F06-8953-818218551D18}"/>
              </a:ext>
            </a:extLst>
          </p:cNvPr>
          <p:cNvCxnSpPr>
            <a:cxnSpLocks/>
          </p:cNvCxnSpPr>
          <p:nvPr/>
        </p:nvCxnSpPr>
        <p:spPr>
          <a:xfrm flipH="1">
            <a:off x="9717591" y="3612630"/>
            <a:ext cx="491960" cy="555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E7868543-5857-1664-665B-E02A5986C55F}"/>
              </a:ext>
            </a:extLst>
          </p:cNvPr>
          <p:cNvSpPr txBox="1"/>
          <p:nvPr/>
        </p:nvSpPr>
        <p:spPr>
          <a:xfrm>
            <a:off x="588365" y="6328145"/>
            <a:ext cx="6093500" cy="369332"/>
          </a:xfrm>
          <a:prstGeom prst="rect">
            <a:avLst/>
          </a:prstGeom>
          <a:noFill/>
        </p:spPr>
        <p:txBody>
          <a:bodyPr wrap="square">
            <a:spAutoFit/>
          </a:bodyPr>
          <a:lstStyle/>
          <a:p>
            <a:r>
              <a:rPr lang="en-US" sz="1800" u="sng" dirty="0">
                <a:solidFill>
                  <a:srgbClr val="444444"/>
                </a:solidFill>
                <a:effectLst/>
                <a:latin typeface="Segoe UI" panose="020B0502040204020203" pitchFamily="34" charset="0"/>
                <a:ea typeface="Times New Roman" panose="02020603050405020304" pitchFamily="18" charset="0"/>
                <a:hlinkClick r:id="rId6"/>
              </a:rPr>
              <a:t>https://vimeo.com/868834989?share=copy</a:t>
            </a:r>
            <a:r>
              <a:rPr lang="en-US" sz="1800" dirty="0">
                <a:solidFill>
                  <a:srgbClr val="444444"/>
                </a:solidFill>
                <a:effectLst/>
                <a:latin typeface="Segoe UI" panose="020B0502040204020203" pitchFamily="34" charset="0"/>
                <a:ea typeface="Times New Roman" panose="02020603050405020304" pitchFamily="18" charset="0"/>
              </a:rPr>
              <a:t> </a:t>
            </a:r>
            <a:endParaRPr lang="es-ES" dirty="0"/>
          </a:p>
        </p:txBody>
      </p:sp>
    </p:spTree>
    <p:extLst>
      <p:ext uri="{BB962C8B-B14F-4D97-AF65-F5344CB8AC3E}">
        <p14:creationId xmlns:p14="http://schemas.microsoft.com/office/powerpoint/2010/main" val="322876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EL ACCESO SERMI MEDIANTE PROVEEDOR DE SERVICIOS REMOTOS</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2" name="CuadroTexto 1">
            <a:extLst>
              <a:ext uri="{FF2B5EF4-FFF2-40B4-BE49-F238E27FC236}">
                <a16:creationId xmlns:a16="http://schemas.microsoft.com/office/drawing/2014/main" id="{421BE214-AC8D-500C-5E66-B0BF6205FCE5}"/>
              </a:ext>
            </a:extLst>
          </p:cNvPr>
          <p:cNvSpPr txBox="1"/>
          <p:nvPr/>
        </p:nvSpPr>
        <p:spPr>
          <a:xfrm>
            <a:off x="473947" y="993852"/>
            <a:ext cx="1000874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TANTO EL TALLER QUE VA A EFECTUAR LA REPARACIÓN COMO EL PROVEEDOR DE SERVICIOS REMOTOS DEBEN ESTAR AUTORIZADOS POR SERMI</a:t>
            </a:r>
            <a:endParaRPr lang="es-ES" b="1" dirty="0">
              <a:latin typeface="Univers Condensed" panose="020B0506020202050204" pitchFamily="34" charset="0"/>
            </a:endParaRPr>
          </a:p>
        </p:txBody>
      </p:sp>
      <p:sp>
        <p:nvSpPr>
          <p:cNvPr id="3" name="CuadroTexto 2">
            <a:extLst>
              <a:ext uri="{FF2B5EF4-FFF2-40B4-BE49-F238E27FC236}">
                <a16:creationId xmlns:a16="http://schemas.microsoft.com/office/drawing/2014/main" id="{EE8F6E8C-205C-0AF8-8611-C1A5DCDE10A0}"/>
              </a:ext>
            </a:extLst>
          </p:cNvPr>
          <p:cNvSpPr txBox="1"/>
          <p:nvPr/>
        </p:nvSpPr>
        <p:spPr>
          <a:xfrm>
            <a:off x="473947" y="1758016"/>
            <a:ext cx="10008745" cy="369332"/>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TALLER SOLICITA MEDIANTE LA APP LA CREACIÓN DE UNA AUTORIZACIÓN EN CADENA </a:t>
            </a:r>
            <a:endParaRPr lang="es-ES" b="1" dirty="0">
              <a:latin typeface="Univers Condensed" panose="020B0506020202050204" pitchFamily="34" charset="0"/>
            </a:endParaRPr>
          </a:p>
        </p:txBody>
      </p:sp>
      <p:pic>
        <p:nvPicPr>
          <p:cNvPr id="7" name="Imagen 6">
            <a:extLst>
              <a:ext uri="{FF2B5EF4-FFF2-40B4-BE49-F238E27FC236}">
                <a16:creationId xmlns:a16="http://schemas.microsoft.com/office/drawing/2014/main" id="{C618E5FE-0B4B-FA62-97BD-D5F03C7D82B6}"/>
              </a:ext>
            </a:extLst>
          </p:cNvPr>
          <p:cNvPicPr>
            <a:picLocks noChangeAspect="1"/>
          </p:cNvPicPr>
          <p:nvPr/>
        </p:nvPicPr>
        <p:blipFill>
          <a:blip r:embed="rId3"/>
          <a:stretch>
            <a:fillRect/>
          </a:stretch>
        </p:blipFill>
        <p:spPr>
          <a:xfrm>
            <a:off x="7238609" y="2452219"/>
            <a:ext cx="3590925" cy="3152775"/>
          </a:xfrm>
          <a:prstGeom prst="rect">
            <a:avLst/>
          </a:prstGeom>
        </p:spPr>
      </p:pic>
      <p:sp>
        <p:nvSpPr>
          <p:cNvPr id="8" name="CuadroTexto 7">
            <a:extLst>
              <a:ext uri="{FF2B5EF4-FFF2-40B4-BE49-F238E27FC236}">
                <a16:creationId xmlns:a16="http://schemas.microsoft.com/office/drawing/2014/main" id="{D4813E96-8008-BA71-89A9-604919289D3B}"/>
              </a:ext>
            </a:extLst>
          </p:cNvPr>
          <p:cNvSpPr txBox="1"/>
          <p:nvPr/>
        </p:nvSpPr>
        <p:spPr>
          <a:xfrm>
            <a:off x="473947" y="2754718"/>
            <a:ext cx="6451510"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ESTA AUTORIZACIÓN EN CADENA GENERA UN CÓDIGO QR QUE SE HA DE TRANSMITIR AL PROVEEDOR DE SERVICIOS REMOTOS</a:t>
            </a:r>
            <a:endParaRPr lang="es-ES" b="1" dirty="0">
              <a:latin typeface="Univers Condensed" panose="020B0506020202050204" pitchFamily="34" charset="0"/>
            </a:endParaRPr>
          </a:p>
        </p:txBody>
      </p:sp>
      <p:sp>
        <p:nvSpPr>
          <p:cNvPr id="9" name="CuadroTexto 8">
            <a:extLst>
              <a:ext uri="{FF2B5EF4-FFF2-40B4-BE49-F238E27FC236}">
                <a16:creationId xmlns:a16="http://schemas.microsoft.com/office/drawing/2014/main" id="{9A66169C-811B-6746-7ED2-BB17D9849303}"/>
              </a:ext>
            </a:extLst>
          </p:cNvPr>
          <p:cNvSpPr txBox="1"/>
          <p:nvPr/>
        </p:nvSpPr>
        <p:spPr>
          <a:xfrm>
            <a:off x="473947" y="3896469"/>
            <a:ext cx="6451510"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PROVEEDOR DE SERVICIOS REMOTOS DEBE EMPLEAR SU APP PARA LEER ESE QR Y FINALIZAR LA AUTORIZACIÓN</a:t>
            </a:r>
            <a:endParaRPr lang="es-ES" b="1" dirty="0">
              <a:latin typeface="Univers Condensed" panose="020B0506020202050204" pitchFamily="34" charset="0"/>
            </a:endParaRPr>
          </a:p>
        </p:txBody>
      </p:sp>
      <p:pic>
        <p:nvPicPr>
          <p:cNvPr id="11" name="Imagen 10">
            <a:extLst>
              <a:ext uri="{FF2B5EF4-FFF2-40B4-BE49-F238E27FC236}">
                <a16:creationId xmlns:a16="http://schemas.microsoft.com/office/drawing/2014/main" id="{76FAD181-EB18-E259-ACD9-64E37C86CAC9}"/>
              </a:ext>
            </a:extLst>
          </p:cNvPr>
          <p:cNvPicPr>
            <a:picLocks noChangeAspect="1"/>
          </p:cNvPicPr>
          <p:nvPr/>
        </p:nvPicPr>
        <p:blipFill>
          <a:blip r:embed="rId4"/>
          <a:stretch>
            <a:fillRect/>
          </a:stretch>
        </p:blipFill>
        <p:spPr>
          <a:xfrm>
            <a:off x="4657150" y="4610099"/>
            <a:ext cx="2268307" cy="2021201"/>
          </a:xfrm>
          <a:prstGeom prst="rect">
            <a:avLst/>
          </a:prstGeom>
        </p:spPr>
      </p:pic>
      <p:sp>
        <p:nvSpPr>
          <p:cNvPr id="13" name="CuadroTexto 12">
            <a:extLst>
              <a:ext uri="{FF2B5EF4-FFF2-40B4-BE49-F238E27FC236}">
                <a16:creationId xmlns:a16="http://schemas.microsoft.com/office/drawing/2014/main" id="{61881B63-CC4D-5C3B-DE5D-6ED7FC2A5B53}"/>
              </a:ext>
            </a:extLst>
          </p:cNvPr>
          <p:cNvSpPr txBox="1"/>
          <p:nvPr/>
        </p:nvSpPr>
        <p:spPr>
          <a:xfrm>
            <a:off x="473947" y="4610099"/>
            <a:ext cx="6093500" cy="369332"/>
          </a:xfrm>
          <a:prstGeom prst="rect">
            <a:avLst/>
          </a:prstGeom>
          <a:noFill/>
        </p:spPr>
        <p:txBody>
          <a:bodyPr wrap="square">
            <a:spAutoFit/>
          </a:bodyPr>
          <a:lstStyle/>
          <a:p>
            <a:r>
              <a:rPr lang="en-US" sz="1800" u="sng" dirty="0">
                <a:solidFill>
                  <a:srgbClr val="444444"/>
                </a:solidFill>
                <a:effectLst/>
                <a:latin typeface="Segoe UI" panose="020B0502040204020203" pitchFamily="34" charset="0"/>
                <a:ea typeface="Times New Roman" panose="02020603050405020304" pitchFamily="18" charset="0"/>
                <a:hlinkClick r:id="rId5"/>
              </a:rPr>
              <a:t>https://vimeo.com/868847106?share=copy</a:t>
            </a:r>
            <a:endParaRPr lang="es-ES" dirty="0"/>
          </a:p>
        </p:txBody>
      </p:sp>
    </p:spTree>
    <p:extLst>
      <p:ext uri="{BB962C8B-B14F-4D97-AF65-F5344CB8AC3E}">
        <p14:creationId xmlns:p14="http://schemas.microsoft.com/office/powerpoint/2010/main" val="9532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9713A0-387F-24FA-C1DD-3913107149DB}"/>
              </a:ext>
            </a:extLst>
          </p:cNvPr>
          <p:cNvPicPr>
            <a:picLocks noChangeAspect="1"/>
          </p:cNvPicPr>
          <p:nvPr/>
        </p:nvPicPr>
        <p:blipFill>
          <a:blip r:embed="rId2"/>
          <a:stretch>
            <a:fillRect/>
          </a:stretch>
        </p:blipFill>
        <p:spPr>
          <a:xfrm>
            <a:off x="0" y="108211"/>
            <a:ext cx="1592491" cy="767808"/>
          </a:xfrm>
          <a:prstGeom prst="rect">
            <a:avLst/>
          </a:prstGeom>
        </p:spPr>
      </p:pic>
      <p:sp>
        <p:nvSpPr>
          <p:cNvPr id="5" name="CuadroTexto 4">
            <a:extLst>
              <a:ext uri="{FF2B5EF4-FFF2-40B4-BE49-F238E27FC236}">
                <a16:creationId xmlns:a16="http://schemas.microsoft.com/office/drawing/2014/main" id="{9B64F167-EE6D-0846-5D72-C5758F7B7E33}"/>
              </a:ext>
            </a:extLst>
          </p:cNvPr>
          <p:cNvSpPr txBox="1"/>
          <p:nvPr/>
        </p:nvSpPr>
        <p:spPr>
          <a:xfrm>
            <a:off x="473947" y="993852"/>
            <a:ext cx="1000874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MODALIDAD 1: LA ASOCIACIÓN SUPERVISA Y ENTREGA LA DOCUMENTACIÓN Y LA ASOCIACIÓN FACTURA AL TALLER</a:t>
            </a:r>
            <a:endParaRPr lang="es-ES" b="1" dirty="0">
              <a:latin typeface="Univers Condensed" panose="020B0506020202050204" pitchFamily="34" charset="0"/>
            </a:endParaRPr>
          </a:p>
        </p:txBody>
      </p:sp>
      <p:sp>
        <p:nvSpPr>
          <p:cNvPr id="6" name="CuadroTexto 5">
            <a:extLst>
              <a:ext uri="{FF2B5EF4-FFF2-40B4-BE49-F238E27FC236}">
                <a16:creationId xmlns:a16="http://schemas.microsoft.com/office/drawing/2014/main" id="{BFF43B99-D08A-993B-EB86-4A430012F5C8}"/>
              </a:ext>
            </a:extLst>
          </p:cNvPr>
          <p:cNvSpPr txBox="1"/>
          <p:nvPr/>
        </p:nvSpPr>
        <p:spPr>
          <a:xfrm>
            <a:off x="1986729" y="1856820"/>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7" name="CuadroTexto 6">
            <a:extLst>
              <a:ext uri="{FF2B5EF4-FFF2-40B4-BE49-F238E27FC236}">
                <a16:creationId xmlns:a16="http://schemas.microsoft.com/office/drawing/2014/main" id="{120824E4-DA50-1630-48BD-7EB904C2EABD}"/>
              </a:ext>
            </a:extLst>
          </p:cNvPr>
          <p:cNvSpPr txBox="1"/>
          <p:nvPr/>
        </p:nvSpPr>
        <p:spPr>
          <a:xfrm>
            <a:off x="8681804" y="1824192"/>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8" name="CuadroTexto 7">
            <a:extLst>
              <a:ext uri="{FF2B5EF4-FFF2-40B4-BE49-F238E27FC236}">
                <a16:creationId xmlns:a16="http://schemas.microsoft.com/office/drawing/2014/main" id="{9C6B289B-4919-CD2E-5E61-3B4A819485F4}"/>
              </a:ext>
            </a:extLst>
          </p:cNvPr>
          <p:cNvSpPr txBox="1"/>
          <p:nvPr/>
        </p:nvSpPr>
        <p:spPr>
          <a:xfrm>
            <a:off x="4722720" y="1893923"/>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9" name="CuadroTexto 8">
            <a:extLst>
              <a:ext uri="{FF2B5EF4-FFF2-40B4-BE49-F238E27FC236}">
                <a16:creationId xmlns:a16="http://schemas.microsoft.com/office/drawing/2014/main" id="{86863636-0554-E73A-8D04-65DB9740AB04}"/>
              </a:ext>
            </a:extLst>
          </p:cNvPr>
          <p:cNvSpPr txBox="1"/>
          <p:nvPr/>
        </p:nvSpPr>
        <p:spPr>
          <a:xfrm>
            <a:off x="5902751" y="2393027"/>
            <a:ext cx="4680902" cy="461665"/>
          </a:xfrm>
          <a:prstGeom prst="rect">
            <a:avLst/>
          </a:prstGeom>
          <a:noFill/>
        </p:spPr>
        <p:txBody>
          <a:bodyPr wrap="square" rtlCol="0">
            <a:spAutoFit/>
          </a:bodyPr>
          <a:lstStyle/>
          <a:p>
            <a:r>
              <a:rPr lang="es-ES" sz="1200" i="1" dirty="0"/>
              <a:t>RECOGE DATOS DEL TALLER,  PREPARA Y ORGANIZA LA DOCUMENTACIÓN EN FORMATOS APROPIADOS</a:t>
            </a:r>
          </a:p>
        </p:txBody>
      </p:sp>
      <p:sp>
        <p:nvSpPr>
          <p:cNvPr id="10" name="Flecha: hacia la izquierda 9">
            <a:extLst>
              <a:ext uri="{FF2B5EF4-FFF2-40B4-BE49-F238E27FC236}">
                <a16:creationId xmlns:a16="http://schemas.microsoft.com/office/drawing/2014/main" id="{D5736B24-96A5-8D62-8181-ADAFA78004CC}"/>
              </a:ext>
            </a:extLst>
          </p:cNvPr>
          <p:cNvSpPr/>
          <p:nvPr/>
        </p:nvSpPr>
        <p:spPr>
          <a:xfrm>
            <a:off x="6707362" y="1901136"/>
            <a:ext cx="169388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1" name="CuadroTexto 10">
            <a:extLst>
              <a:ext uri="{FF2B5EF4-FFF2-40B4-BE49-F238E27FC236}">
                <a16:creationId xmlns:a16="http://schemas.microsoft.com/office/drawing/2014/main" id="{FBBF3655-62C7-72A7-6604-8B201D5ECA98}"/>
              </a:ext>
            </a:extLst>
          </p:cNvPr>
          <p:cNvSpPr txBox="1"/>
          <p:nvPr/>
        </p:nvSpPr>
        <p:spPr>
          <a:xfrm>
            <a:off x="1992621" y="2990911"/>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12" name="CuadroTexto 11">
            <a:extLst>
              <a:ext uri="{FF2B5EF4-FFF2-40B4-BE49-F238E27FC236}">
                <a16:creationId xmlns:a16="http://schemas.microsoft.com/office/drawing/2014/main" id="{2D88A5B3-3D70-2BE3-9426-EEA2ECC5C9F4}"/>
              </a:ext>
            </a:extLst>
          </p:cNvPr>
          <p:cNvSpPr txBox="1"/>
          <p:nvPr/>
        </p:nvSpPr>
        <p:spPr>
          <a:xfrm>
            <a:off x="8699212" y="2990911"/>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13" name="CuadroTexto 12">
            <a:extLst>
              <a:ext uri="{FF2B5EF4-FFF2-40B4-BE49-F238E27FC236}">
                <a16:creationId xmlns:a16="http://schemas.microsoft.com/office/drawing/2014/main" id="{12E52A7F-B5DB-3487-492A-345604E71C49}"/>
              </a:ext>
            </a:extLst>
          </p:cNvPr>
          <p:cNvSpPr txBox="1"/>
          <p:nvPr/>
        </p:nvSpPr>
        <p:spPr>
          <a:xfrm>
            <a:off x="4759667" y="2990911"/>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14" name="CuadroTexto 13">
            <a:extLst>
              <a:ext uri="{FF2B5EF4-FFF2-40B4-BE49-F238E27FC236}">
                <a16:creationId xmlns:a16="http://schemas.microsoft.com/office/drawing/2014/main" id="{65381D36-4785-45CB-03FE-A50B1C0AEABC}"/>
              </a:ext>
            </a:extLst>
          </p:cNvPr>
          <p:cNvSpPr txBox="1"/>
          <p:nvPr/>
        </p:nvSpPr>
        <p:spPr>
          <a:xfrm>
            <a:off x="2588174" y="2348115"/>
            <a:ext cx="3308150" cy="461665"/>
          </a:xfrm>
          <a:prstGeom prst="rect">
            <a:avLst/>
          </a:prstGeom>
          <a:noFill/>
        </p:spPr>
        <p:txBody>
          <a:bodyPr wrap="none" rtlCol="0">
            <a:spAutoFit/>
          </a:bodyPr>
          <a:lstStyle/>
          <a:p>
            <a:r>
              <a:rPr lang="es-ES" sz="1200" i="1" dirty="0"/>
              <a:t>ENVÍA LA SOLICITUD Y TODOS LOS DATOS </a:t>
            </a:r>
          </a:p>
          <a:p>
            <a:r>
              <a:rPr lang="es-ES" sz="1200" i="1" dirty="0"/>
              <a:t>A TRAVÉS DE LA PLATAFORMA WEB O EMAIL (ESC)</a:t>
            </a:r>
          </a:p>
        </p:txBody>
      </p:sp>
      <p:sp>
        <p:nvSpPr>
          <p:cNvPr id="15" name="Flecha: hacia la izquierda 14">
            <a:extLst>
              <a:ext uri="{FF2B5EF4-FFF2-40B4-BE49-F238E27FC236}">
                <a16:creationId xmlns:a16="http://schemas.microsoft.com/office/drawing/2014/main" id="{8E087343-E3F6-F508-F18C-C4C50C7B509D}"/>
              </a:ext>
            </a:extLst>
          </p:cNvPr>
          <p:cNvSpPr/>
          <p:nvPr/>
        </p:nvSpPr>
        <p:spPr>
          <a:xfrm>
            <a:off x="2808503" y="1940089"/>
            <a:ext cx="169388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6" name="CuadroTexto 15">
            <a:extLst>
              <a:ext uri="{FF2B5EF4-FFF2-40B4-BE49-F238E27FC236}">
                <a16:creationId xmlns:a16="http://schemas.microsoft.com/office/drawing/2014/main" id="{EA24CF21-0F48-4E45-5BF6-0F54A80C0C27}"/>
              </a:ext>
            </a:extLst>
          </p:cNvPr>
          <p:cNvSpPr txBox="1"/>
          <p:nvPr/>
        </p:nvSpPr>
        <p:spPr>
          <a:xfrm>
            <a:off x="725165" y="3551909"/>
            <a:ext cx="4034502" cy="461665"/>
          </a:xfrm>
          <a:prstGeom prst="rect">
            <a:avLst/>
          </a:prstGeom>
          <a:noFill/>
        </p:spPr>
        <p:txBody>
          <a:bodyPr wrap="none" rtlCol="0">
            <a:spAutoFit/>
          </a:bodyPr>
          <a:lstStyle/>
          <a:p>
            <a:r>
              <a:rPr lang="es-ES" sz="1200" i="1" dirty="0"/>
              <a:t>REALIZA LA INSPECCIÓN Y, EN CASO DE NO CONFORMIDADES,</a:t>
            </a:r>
          </a:p>
          <a:p>
            <a:r>
              <a:rPr lang="es-ES" sz="1200" i="1" dirty="0"/>
              <a:t> COMUNICA CON LA ASOCIACIÓN PARA SOLVENTARLAS</a:t>
            </a:r>
          </a:p>
        </p:txBody>
      </p:sp>
      <p:sp>
        <p:nvSpPr>
          <p:cNvPr id="17" name="Flecha: hacia la izquierda 16">
            <a:extLst>
              <a:ext uri="{FF2B5EF4-FFF2-40B4-BE49-F238E27FC236}">
                <a16:creationId xmlns:a16="http://schemas.microsoft.com/office/drawing/2014/main" id="{4A17FA1B-CF8D-B752-C7ED-AAA99E2D9CF6}"/>
              </a:ext>
            </a:extLst>
          </p:cNvPr>
          <p:cNvSpPr/>
          <p:nvPr/>
        </p:nvSpPr>
        <p:spPr>
          <a:xfrm>
            <a:off x="2899275" y="2976127"/>
            <a:ext cx="1693889" cy="158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8" name="Flecha: hacia la izquierda 17">
            <a:extLst>
              <a:ext uri="{FF2B5EF4-FFF2-40B4-BE49-F238E27FC236}">
                <a16:creationId xmlns:a16="http://schemas.microsoft.com/office/drawing/2014/main" id="{EDD382F4-EA3C-9C0A-FFBB-67D0E2000DF8}"/>
              </a:ext>
            </a:extLst>
          </p:cNvPr>
          <p:cNvSpPr/>
          <p:nvPr/>
        </p:nvSpPr>
        <p:spPr>
          <a:xfrm flipH="1">
            <a:off x="2886830" y="3259598"/>
            <a:ext cx="1693888" cy="1555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9" name="CuadroTexto 18">
            <a:extLst>
              <a:ext uri="{FF2B5EF4-FFF2-40B4-BE49-F238E27FC236}">
                <a16:creationId xmlns:a16="http://schemas.microsoft.com/office/drawing/2014/main" id="{FA829795-DCF7-72C0-EBD9-A317A2889D00}"/>
              </a:ext>
            </a:extLst>
          </p:cNvPr>
          <p:cNvSpPr txBox="1"/>
          <p:nvPr/>
        </p:nvSpPr>
        <p:spPr>
          <a:xfrm>
            <a:off x="2010111" y="4086068"/>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20" name="CuadroTexto 19">
            <a:extLst>
              <a:ext uri="{FF2B5EF4-FFF2-40B4-BE49-F238E27FC236}">
                <a16:creationId xmlns:a16="http://schemas.microsoft.com/office/drawing/2014/main" id="{224E89CE-B983-79D8-3C49-16EBE7A50A36}"/>
              </a:ext>
            </a:extLst>
          </p:cNvPr>
          <p:cNvSpPr txBox="1"/>
          <p:nvPr/>
        </p:nvSpPr>
        <p:spPr>
          <a:xfrm>
            <a:off x="8716702" y="4086068"/>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21" name="CuadroTexto 20">
            <a:extLst>
              <a:ext uri="{FF2B5EF4-FFF2-40B4-BE49-F238E27FC236}">
                <a16:creationId xmlns:a16="http://schemas.microsoft.com/office/drawing/2014/main" id="{B4E94C6E-62A5-0D79-C77A-4D54C8F0E8E3}"/>
              </a:ext>
            </a:extLst>
          </p:cNvPr>
          <p:cNvSpPr txBox="1"/>
          <p:nvPr/>
        </p:nvSpPr>
        <p:spPr>
          <a:xfrm>
            <a:off x="4777157" y="4086068"/>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22" name="CuadroTexto 21">
            <a:extLst>
              <a:ext uri="{FF2B5EF4-FFF2-40B4-BE49-F238E27FC236}">
                <a16:creationId xmlns:a16="http://schemas.microsoft.com/office/drawing/2014/main" id="{EB59799A-E072-EB88-86E4-BAE43405E518}"/>
              </a:ext>
            </a:extLst>
          </p:cNvPr>
          <p:cNvSpPr txBox="1"/>
          <p:nvPr/>
        </p:nvSpPr>
        <p:spPr>
          <a:xfrm>
            <a:off x="755145" y="4540260"/>
            <a:ext cx="3140531" cy="461665"/>
          </a:xfrm>
          <a:prstGeom prst="rect">
            <a:avLst/>
          </a:prstGeom>
          <a:noFill/>
        </p:spPr>
        <p:txBody>
          <a:bodyPr wrap="square" rtlCol="0">
            <a:spAutoFit/>
          </a:bodyPr>
          <a:lstStyle/>
          <a:p>
            <a:r>
              <a:rPr lang="es-ES" sz="1200" i="1" dirty="0"/>
              <a:t>EMITE LOS INFORMES DE INSPECCIÓN, QUE SON ENVIADOS A LA ASOCIACIÓN</a:t>
            </a:r>
          </a:p>
        </p:txBody>
      </p:sp>
      <p:sp>
        <p:nvSpPr>
          <p:cNvPr id="23" name="Flecha: hacia la izquierda 22">
            <a:extLst>
              <a:ext uri="{FF2B5EF4-FFF2-40B4-BE49-F238E27FC236}">
                <a16:creationId xmlns:a16="http://schemas.microsoft.com/office/drawing/2014/main" id="{16972BCC-2FD9-E67A-F978-859DBAF263F2}"/>
              </a:ext>
            </a:extLst>
          </p:cNvPr>
          <p:cNvSpPr/>
          <p:nvPr/>
        </p:nvSpPr>
        <p:spPr>
          <a:xfrm rot="10800000">
            <a:off x="2916809" y="4113381"/>
            <a:ext cx="1693889" cy="369332"/>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4" name="CuadroTexto 23">
            <a:extLst>
              <a:ext uri="{FF2B5EF4-FFF2-40B4-BE49-F238E27FC236}">
                <a16:creationId xmlns:a16="http://schemas.microsoft.com/office/drawing/2014/main" id="{B2FBC3AB-0E59-E87B-6926-1612B63ED43A}"/>
              </a:ext>
            </a:extLst>
          </p:cNvPr>
          <p:cNvSpPr txBox="1"/>
          <p:nvPr/>
        </p:nvSpPr>
        <p:spPr>
          <a:xfrm>
            <a:off x="1982631" y="5107897"/>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25" name="CuadroTexto 24">
            <a:extLst>
              <a:ext uri="{FF2B5EF4-FFF2-40B4-BE49-F238E27FC236}">
                <a16:creationId xmlns:a16="http://schemas.microsoft.com/office/drawing/2014/main" id="{E6EC613C-0960-9A06-00D6-59E9AC4268FE}"/>
              </a:ext>
            </a:extLst>
          </p:cNvPr>
          <p:cNvSpPr txBox="1"/>
          <p:nvPr/>
        </p:nvSpPr>
        <p:spPr>
          <a:xfrm>
            <a:off x="8689222" y="5107897"/>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26" name="CuadroTexto 25">
            <a:extLst>
              <a:ext uri="{FF2B5EF4-FFF2-40B4-BE49-F238E27FC236}">
                <a16:creationId xmlns:a16="http://schemas.microsoft.com/office/drawing/2014/main" id="{404D8933-171B-7617-1936-0D090380E436}"/>
              </a:ext>
            </a:extLst>
          </p:cNvPr>
          <p:cNvSpPr txBox="1"/>
          <p:nvPr/>
        </p:nvSpPr>
        <p:spPr>
          <a:xfrm>
            <a:off x="4749677" y="5107897"/>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27" name="CuadroTexto 26">
            <a:extLst>
              <a:ext uri="{FF2B5EF4-FFF2-40B4-BE49-F238E27FC236}">
                <a16:creationId xmlns:a16="http://schemas.microsoft.com/office/drawing/2014/main" id="{30994281-8026-B9F6-DA81-C551C8D8FAC0}"/>
              </a:ext>
            </a:extLst>
          </p:cNvPr>
          <p:cNvSpPr txBox="1"/>
          <p:nvPr/>
        </p:nvSpPr>
        <p:spPr>
          <a:xfrm>
            <a:off x="1346542" y="5590302"/>
            <a:ext cx="3140531" cy="276999"/>
          </a:xfrm>
          <a:prstGeom prst="rect">
            <a:avLst/>
          </a:prstGeom>
          <a:noFill/>
        </p:spPr>
        <p:txBody>
          <a:bodyPr wrap="square" rtlCol="0">
            <a:spAutoFit/>
          </a:bodyPr>
          <a:lstStyle/>
          <a:p>
            <a:r>
              <a:rPr lang="es-ES" sz="1200" i="1" dirty="0"/>
              <a:t>FACTURA A LA ASOCIACIÓN</a:t>
            </a:r>
          </a:p>
        </p:txBody>
      </p:sp>
      <p:sp>
        <p:nvSpPr>
          <p:cNvPr id="28" name="Flecha: hacia la izquierda 27">
            <a:extLst>
              <a:ext uri="{FF2B5EF4-FFF2-40B4-BE49-F238E27FC236}">
                <a16:creationId xmlns:a16="http://schemas.microsoft.com/office/drawing/2014/main" id="{F27E1C22-7B1D-82FB-7CB3-3DC330CB8D77}"/>
              </a:ext>
            </a:extLst>
          </p:cNvPr>
          <p:cNvSpPr/>
          <p:nvPr/>
        </p:nvSpPr>
        <p:spPr>
          <a:xfrm rot="10800000">
            <a:off x="2889329" y="5135210"/>
            <a:ext cx="1693889"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9" name="Flecha: hacia la izquierda 28">
            <a:extLst>
              <a:ext uri="{FF2B5EF4-FFF2-40B4-BE49-F238E27FC236}">
                <a16:creationId xmlns:a16="http://schemas.microsoft.com/office/drawing/2014/main" id="{7D303B32-0516-ED51-F67A-61075ABAC491}"/>
              </a:ext>
            </a:extLst>
          </p:cNvPr>
          <p:cNvSpPr/>
          <p:nvPr/>
        </p:nvSpPr>
        <p:spPr>
          <a:xfrm rot="10800000">
            <a:off x="6740674" y="5154063"/>
            <a:ext cx="1693889"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0" name="CuadroTexto 29">
            <a:extLst>
              <a:ext uri="{FF2B5EF4-FFF2-40B4-BE49-F238E27FC236}">
                <a16:creationId xmlns:a16="http://schemas.microsoft.com/office/drawing/2014/main" id="{2E30D6A5-D767-3B0B-553F-E172F8FD299A}"/>
              </a:ext>
            </a:extLst>
          </p:cNvPr>
          <p:cNvSpPr txBox="1"/>
          <p:nvPr/>
        </p:nvSpPr>
        <p:spPr>
          <a:xfrm>
            <a:off x="4242249" y="5590302"/>
            <a:ext cx="4274402" cy="461665"/>
          </a:xfrm>
          <a:prstGeom prst="rect">
            <a:avLst/>
          </a:prstGeom>
          <a:noFill/>
        </p:spPr>
        <p:txBody>
          <a:bodyPr wrap="square" rtlCol="0">
            <a:spAutoFit/>
          </a:bodyPr>
          <a:lstStyle/>
          <a:p>
            <a:r>
              <a:rPr lang="es-ES" sz="1200" i="1" dirty="0"/>
              <a:t>FACTURA AL TALLER CON UN INCREMENTO EN EL PRECIO COMO TASA POR LA GESTIÓN DOCUMENTAL</a:t>
            </a:r>
          </a:p>
        </p:txBody>
      </p:sp>
    </p:spTree>
    <p:extLst>
      <p:ext uri="{BB962C8B-B14F-4D97-AF65-F5344CB8AC3E}">
        <p14:creationId xmlns:p14="http://schemas.microsoft.com/office/powerpoint/2010/main" val="189874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DCA25F-4087-7952-1B54-E9D1142B1E21}"/>
              </a:ext>
            </a:extLst>
          </p:cNvPr>
          <p:cNvPicPr>
            <a:picLocks noChangeAspect="1"/>
          </p:cNvPicPr>
          <p:nvPr/>
        </p:nvPicPr>
        <p:blipFill>
          <a:blip r:embed="rId2"/>
          <a:stretch>
            <a:fillRect/>
          </a:stretch>
        </p:blipFill>
        <p:spPr>
          <a:xfrm>
            <a:off x="0" y="108211"/>
            <a:ext cx="1592491" cy="767808"/>
          </a:xfrm>
          <a:prstGeom prst="rect">
            <a:avLst/>
          </a:prstGeom>
        </p:spPr>
      </p:pic>
      <p:sp>
        <p:nvSpPr>
          <p:cNvPr id="5" name="CuadroTexto 4">
            <a:extLst>
              <a:ext uri="{FF2B5EF4-FFF2-40B4-BE49-F238E27FC236}">
                <a16:creationId xmlns:a16="http://schemas.microsoft.com/office/drawing/2014/main" id="{A5429208-4412-CC2E-C547-19EBAF1379B2}"/>
              </a:ext>
            </a:extLst>
          </p:cNvPr>
          <p:cNvSpPr txBox="1"/>
          <p:nvPr/>
        </p:nvSpPr>
        <p:spPr>
          <a:xfrm>
            <a:off x="473947" y="993852"/>
            <a:ext cx="1000874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MODALIDAD 2: LA ASOCIACIÓN SUPERVISA Y ENTREGA LA DOCUMENTACIÓN Y SGS FACTURA AL TALLER DIRECTAMENTE</a:t>
            </a:r>
            <a:endParaRPr lang="es-ES" b="1" dirty="0">
              <a:latin typeface="Univers Condensed" panose="020B0506020202050204" pitchFamily="34" charset="0"/>
            </a:endParaRPr>
          </a:p>
        </p:txBody>
      </p:sp>
      <p:sp>
        <p:nvSpPr>
          <p:cNvPr id="6" name="CuadroTexto 5">
            <a:extLst>
              <a:ext uri="{FF2B5EF4-FFF2-40B4-BE49-F238E27FC236}">
                <a16:creationId xmlns:a16="http://schemas.microsoft.com/office/drawing/2014/main" id="{74A0EC9D-C5C9-A57F-A5B6-179663080C82}"/>
              </a:ext>
            </a:extLst>
          </p:cNvPr>
          <p:cNvSpPr txBox="1"/>
          <p:nvPr/>
        </p:nvSpPr>
        <p:spPr>
          <a:xfrm>
            <a:off x="1986729" y="1856820"/>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7" name="CuadroTexto 6">
            <a:extLst>
              <a:ext uri="{FF2B5EF4-FFF2-40B4-BE49-F238E27FC236}">
                <a16:creationId xmlns:a16="http://schemas.microsoft.com/office/drawing/2014/main" id="{7B263B5F-65F4-0F86-4734-90BA39E4FF1D}"/>
              </a:ext>
            </a:extLst>
          </p:cNvPr>
          <p:cNvSpPr txBox="1"/>
          <p:nvPr/>
        </p:nvSpPr>
        <p:spPr>
          <a:xfrm>
            <a:off x="8681804" y="1824192"/>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8" name="CuadroTexto 7">
            <a:extLst>
              <a:ext uri="{FF2B5EF4-FFF2-40B4-BE49-F238E27FC236}">
                <a16:creationId xmlns:a16="http://schemas.microsoft.com/office/drawing/2014/main" id="{01F7450F-2199-C176-76AF-7396BE588467}"/>
              </a:ext>
            </a:extLst>
          </p:cNvPr>
          <p:cNvSpPr txBox="1"/>
          <p:nvPr/>
        </p:nvSpPr>
        <p:spPr>
          <a:xfrm>
            <a:off x="4722720" y="1893923"/>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9" name="CuadroTexto 8">
            <a:extLst>
              <a:ext uri="{FF2B5EF4-FFF2-40B4-BE49-F238E27FC236}">
                <a16:creationId xmlns:a16="http://schemas.microsoft.com/office/drawing/2014/main" id="{2F922401-A69A-B329-C256-2C9D1A420D6B}"/>
              </a:ext>
            </a:extLst>
          </p:cNvPr>
          <p:cNvSpPr txBox="1"/>
          <p:nvPr/>
        </p:nvSpPr>
        <p:spPr>
          <a:xfrm>
            <a:off x="5902751" y="2393027"/>
            <a:ext cx="4680902" cy="461665"/>
          </a:xfrm>
          <a:prstGeom prst="rect">
            <a:avLst/>
          </a:prstGeom>
          <a:noFill/>
        </p:spPr>
        <p:txBody>
          <a:bodyPr wrap="square" rtlCol="0">
            <a:spAutoFit/>
          </a:bodyPr>
          <a:lstStyle/>
          <a:p>
            <a:r>
              <a:rPr lang="es-ES" sz="1200" i="1" dirty="0"/>
              <a:t>RECOGE DATOS DEL TALLER,  PREPARA Y ORGANIZA LA DOCUMENTACIÓN EN FORMATOS APROPIADOS</a:t>
            </a:r>
          </a:p>
        </p:txBody>
      </p:sp>
      <p:sp>
        <p:nvSpPr>
          <p:cNvPr id="10" name="Flecha: hacia la izquierda 9">
            <a:extLst>
              <a:ext uri="{FF2B5EF4-FFF2-40B4-BE49-F238E27FC236}">
                <a16:creationId xmlns:a16="http://schemas.microsoft.com/office/drawing/2014/main" id="{460AAD36-48A7-644E-BE02-79E608EFAA34}"/>
              </a:ext>
            </a:extLst>
          </p:cNvPr>
          <p:cNvSpPr/>
          <p:nvPr/>
        </p:nvSpPr>
        <p:spPr>
          <a:xfrm>
            <a:off x="6707362" y="1901136"/>
            <a:ext cx="169388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1" name="CuadroTexto 10">
            <a:extLst>
              <a:ext uri="{FF2B5EF4-FFF2-40B4-BE49-F238E27FC236}">
                <a16:creationId xmlns:a16="http://schemas.microsoft.com/office/drawing/2014/main" id="{1840CDFE-39E6-AC6C-3E7B-CFEEB94FD85C}"/>
              </a:ext>
            </a:extLst>
          </p:cNvPr>
          <p:cNvSpPr txBox="1"/>
          <p:nvPr/>
        </p:nvSpPr>
        <p:spPr>
          <a:xfrm>
            <a:off x="1992621" y="2990911"/>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12" name="CuadroTexto 11">
            <a:extLst>
              <a:ext uri="{FF2B5EF4-FFF2-40B4-BE49-F238E27FC236}">
                <a16:creationId xmlns:a16="http://schemas.microsoft.com/office/drawing/2014/main" id="{EE3C9F3F-1823-1DA8-169D-F407FE18A119}"/>
              </a:ext>
            </a:extLst>
          </p:cNvPr>
          <p:cNvSpPr txBox="1"/>
          <p:nvPr/>
        </p:nvSpPr>
        <p:spPr>
          <a:xfrm>
            <a:off x="8699212" y="2990911"/>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13" name="CuadroTexto 12">
            <a:extLst>
              <a:ext uri="{FF2B5EF4-FFF2-40B4-BE49-F238E27FC236}">
                <a16:creationId xmlns:a16="http://schemas.microsoft.com/office/drawing/2014/main" id="{8A042A81-D6C9-4C60-C181-29A31ED6F0B1}"/>
              </a:ext>
            </a:extLst>
          </p:cNvPr>
          <p:cNvSpPr txBox="1"/>
          <p:nvPr/>
        </p:nvSpPr>
        <p:spPr>
          <a:xfrm>
            <a:off x="4759667" y="2990911"/>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14" name="CuadroTexto 13">
            <a:extLst>
              <a:ext uri="{FF2B5EF4-FFF2-40B4-BE49-F238E27FC236}">
                <a16:creationId xmlns:a16="http://schemas.microsoft.com/office/drawing/2014/main" id="{DA9CE965-DD3B-99FE-B5F0-708BC51D5A0E}"/>
              </a:ext>
            </a:extLst>
          </p:cNvPr>
          <p:cNvSpPr txBox="1"/>
          <p:nvPr/>
        </p:nvSpPr>
        <p:spPr>
          <a:xfrm>
            <a:off x="2588174" y="2348115"/>
            <a:ext cx="3308150" cy="461665"/>
          </a:xfrm>
          <a:prstGeom prst="rect">
            <a:avLst/>
          </a:prstGeom>
          <a:noFill/>
        </p:spPr>
        <p:txBody>
          <a:bodyPr wrap="none" rtlCol="0">
            <a:spAutoFit/>
          </a:bodyPr>
          <a:lstStyle/>
          <a:p>
            <a:r>
              <a:rPr lang="es-ES" sz="1200" i="1" dirty="0"/>
              <a:t>ENVÍA LA SOLICITUD Y TODOS LOS DATOS </a:t>
            </a:r>
          </a:p>
          <a:p>
            <a:r>
              <a:rPr lang="es-ES" sz="1200" i="1" dirty="0"/>
              <a:t>A TRAVÉS DE LA PLATAFORMA WEB O EMAIL (ESC)</a:t>
            </a:r>
          </a:p>
        </p:txBody>
      </p:sp>
      <p:sp>
        <p:nvSpPr>
          <p:cNvPr id="15" name="Flecha: hacia la izquierda 14">
            <a:extLst>
              <a:ext uri="{FF2B5EF4-FFF2-40B4-BE49-F238E27FC236}">
                <a16:creationId xmlns:a16="http://schemas.microsoft.com/office/drawing/2014/main" id="{E26FDBFA-0B03-6F58-49D1-3524F459E4F2}"/>
              </a:ext>
            </a:extLst>
          </p:cNvPr>
          <p:cNvSpPr/>
          <p:nvPr/>
        </p:nvSpPr>
        <p:spPr>
          <a:xfrm>
            <a:off x="2808503" y="1940089"/>
            <a:ext cx="1693889"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6" name="CuadroTexto 15">
            <a:extLst>
              <a:ext uri="{FF2B5EF4-FFF2-40B4-BE49-F238E27FC236}">
                <a16:creationId xmlns:a16="http://schemas.microsoft.com/office/drawing/2014/main" id="{1661036A-0E12-0BFF-FBDB-4D5138CB0845}"/>
              </a:ext>
            </a:extLst>
          </p:cNvPr>
          <p:cNvSpPr txBox="1"/>
          <p:nvPr/>
        </p:nvSpPr>
        <p:spPr>
          <a:xfrm>
            <a:off x="725165" y="3551909"/>
            <a:ext cx="4034502" cy="461665"/>
          </a:xfrm>
          <a:prstGeom prst="rect">
            <a:avLst/>
          </a:prstGeom>
          <a:noFill/>
        </p:spPr>
        <p:txBody>
          <a:bodyPr wrap="none" rtlCol="0">
            <a:spAutoFit/>
          </a:bodyPr>
          <a:lstStyle/>
          <a:p>
            <a:r>
              <a:rPr lang="es-ES" sz="1200" i="1" dirty="0"/>
              <a:t>REALIZA LA INSPECCIÓN Y, EN CASO DE NO CONFORMIDADES,</a:t>
            </a:r>
          </a:p>
          <a:p>
            <a:r>
              <a:rPr lang="es-ES" sz="1200" i="1" dirty="0"/>
              <a:t> COMUNICA CON LA ASOCIACIÓN PARA SOLVENTARLAS</a:t>
            </a:r>
          </a:p>
        </p:txBody>
      </p:sp>
      <p:sp>
        <p:nvSpPr>
          <p:cNvPr id="17" name="Flecha: hacia la izquierda 16">
            <a:extLst>
              <a:ext uri="{FF2B5EF4-FFF2-40B4-BE49-F238E27FC236}">
                <a16:creationId xmlns:a16="http://schemas.microsoft.com/office/drawing/2014/main" id="{E7272B92-457F-26C3-7F33-A020C59C8E89}"/>
              </a:ext>
            </a:extLst>
          </p:cNvPr>
          <p:cNvSpPr/>
          <p:nvPr/>
        </p:nvSpPr>
        <p:spPr>
          <a:xfrm>
            <a:off x="2899275" y="2976127"/>
            <a:ext cx="1693889" cy="158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8" name="Flecha: hacia la izquierda 17">
            <a:extLst>
              <a:ext uri="{FF2B5EF4-FFF2-40B4-BE49-F238E27FC236}">
                <a16:creationId xmlns:a16="http://schemas.microsoft.com/office/drawing/2014/main" id="{BDDED955-586F-3C0F-DE2F-021FC1BCA279}"/>
              </a:ext>
            </a:extLst>
          </p:cNvPr>
          <p:cNvSpPr/>
          <p:nvPr/>
        </p:nvSpPr>
        <p:spPr>
          <a:xfrm flipH="1">
            <a:off x="2886830" y="3259598"/>
            <a:ext cx="1693888" cy="1555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9" name="CuadroTexto 18">
            <a:extLst>
              <a:ext uri="{FF2B5EF4-FFF2-40B4-BE49-F238E27FC236}">
                <a16:creationId xmlns:a16="http://schemas.microsoft.com/office/drawing/2014/main" id="{9ED2EA45-FDB1-F97A-EA1C-D05CF288A125}"/>
              </a:ext>
            </a:extLst>
          </p:cNvPr>
          <p:cNvSpPr txBox="1"/>
          <p:nvPr/>
        </p:nvSpPr>
        <p:spPr>
          <a:xfrm>
            <a:off x="2010111" y="4086068"/>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20" name="CuadroTexto 19">
            <a:extLst>
              <a:ext uri="{FF2B5EF4-FFF2-40B4-BE49-F238E27FC236}">
                <a16:creationId xmlns:a16="http://schemas.microsoft.com/office/drawing/2014/main" id="{782A3A1C-6B2E-3763-65DD-66030C6E7BD9}"/>
              </a:ext>
            </a:extLst>
          </p:cNvPr>
          <p:cNvSpPr txBox="1"/>
          <p:nvPr/>
        </p:nvSpPr>
        <p:spPr>
          <a:xfrm>
            <a:off x="8716702" y="4086068"/>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21" name="CuadroTexto 20">
            <a:extLst>
              <a:ext uri="{FF2B5EF4-FFF2-40B4-BE49-F238E27FC236}">
                <a16:creationId xmlns:a16="http://schemas.microsoft.com/office/drawing/2014/main" id="{2EC8E6B4-6179-1CF9-63CD-C387C2C090C9}"/>
              </a:ext>
            </a:extLst>
          </p:cNvPr>
          <p:cNvSpPr txBox="1"/>
          <p:nvPr/>
        </p:nvSpPr>
        <p:spPr>
          <a:xfrm>
            <a:off x="4777157" y="4086068"/>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22" name="CuadroTexto 21">
            <a:extLst>
              <a:ext uri="{FF2B5EF4-FFF2-40B4-BE49-F238E27FC236}">
                <a16:creationId xmlns:a16="http://schemas.microsoft.com/office/drawing/2014/main" id="{B4612ED6-0508-2420-6A72-2384AC418C95}"/>
              </a:ext>
            </a:extLst>
          </p:cNvPr>
          <p:cNvSpPr txBox="1"/>
          <p:nvPr/>
        </p:nvSpPr>
        <p:spPr>
          <a:xfrm>
            <a:off x="755145" y="4540260"/>
            <a:ext cx="3140531" cy="461665"/>
          </a:xfrm>
          <a:prstGeom prst="rect">
            <a:avLst/>
          </a:prstGeom>
          <a:noFill/>
        </p:spPr>
        <p:txBody>
          <a:bodyPr wrap="square" rtlCol="0">
            <a:spAutoFit/>
          </a:bodyPr>
          <a:lstStyle/>
          <a:p>
            <a:r>
              <a:rPr lang="es-ES" sz="1200" i="1" dirty="0"/>
              <a:t>EMITE LOS INFORMES DE INSPECCIÓN, QUE SON ENVIADOS A LA ASOCIACIÓN</a:t>
            </a:r>
          </a:p>
        </p:txBody>
      </p:sp>
      <p:sp>
        <p:nvSpPr>
          <p:cNvPr id="23" name="Flecha: hacia la izquierda 22">
            <a:extLst>
              <a:ext uri="{FF2B5EF4-FFF2-40B4-BE49-F238E27FC236}">
                <a16:creationId xmlns:a16="http://schemas.microsoft.com/office/drawing/2014/main" id="{3397B51D-685E-E16E-E9DB-5DC70E6A6DC9}"/>
              </a:ext>
            </a:extLst>
          </p:cNvPr>
          <p:cNvSpPr/>
          <p:nvPr/>
        </p:nvSpPr>
        <p:spPr>
          <a:xfrm rot="10800000">
            <a:off x="2916809" y="4113381"/>
            <a:ext cx="1693889" cy="369332"/>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4" name="CuadroTexto 23">
            <a:extLst>
              <a:ext uri="{FF2B5EF4-FFF2-40B4-BE49-F238E27FC236}">
                <a16:creationId xmlns:a16="http://schemas.microsoft.com/office/drawing/2014/main" id="{F8ADA40D-F375-E8C4-784C-ADD23E6BECDE}"/>
              </a:ext>
            </a:extLst>
          </p:cNvPr>
          <p:cNvSpPr txBox="1"/>
          <p:nvPr/>
        </p:nvSpPr>
        <p:spPr>
          <a:xfrm>
            <a:off x="1982631" y="5107897"/>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25" name="CuadroTexto 24">
            <a:extLst>
              <a:ext uri="{FF2B5EF4-FFF2-40B4-BE49-F238E27FC236}">
                <a16:creationId xmlns:a16="http://schemas.microsoft.com/office/drawing/2014/main" id="{52ED9687-2D57-23F7-B0E8-1FDB54B60D8E}"/>
              </a:ext>
            </a:extLst>
          </p:cNvPr>
          <p:cNvSpPr txBox="1"/>
          <p:nvPr/>
        </p:nvSpPr>
        <p:spPr>
          <a:xfrm>
            <a:off x="8689222" y="5107897"/>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26" name="CuadroTexto 25">
            <a:extLst>
              <a:ext uri="{FF2B5EF4-FFF2-40B4-BE49-F238E27FC236}">
                <a16:creationId xmlns:a16="http://schemas.microsoft.com/office/drawing/2014/main" id="{D3103B34-D71A-C4AF-849C-BA5C3900CDA9}"/>
              </a:ext>
            </a:extLst>
          </p:cNvPr>
          <p:cNvSpPr txBox="1"/>
          <p:nvPr/>
        </p:nvSpPr>
        <p:spPr>
          <a:xfrm>
            <a:off x="4759667" y="6070154"/>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27" name="CuadroTexto 26">
            <a:extLst>
              <a:ext uri="{FF2B5EF4-FFF2-40B4-BE49-F238E27FC236}">
                <a16:creationId xmlns:a16="http://schemas.microsoft.com/office/drawing/2014/main" id="{792DE072-6043-6F31-BA48-56270F66B99F}"/>
              </a:ext>
            </a:extLst>
          </p:cNvPr>
          <p:cNvSpPr txBox="1"/>
          <p:nvPr/>
        </p:nvSpPr>
        <p:spPr>
          <a:xfrm>
            <a:off x="1346542" y="5590302"/>
            <a:ext cx="3140531" cy="276999"/>
          </a:xfrm>
          <a:prstGeom prst="rect">
            <a:avLst/>
          </a:prstGeom>
          <a:noFill/>
        </p:spPr>
        <p:txBody>
          <a:bodyPr wrap="square" rtlCol="0">
            <a:spAutoFit/>
          </a:bodyPr>
          <a:lstStyle/>
          <a:p>
            <a:r>
              <a:rPr lang="es-ES" sz="1200" i="1" dirty="0"/>
              <a:t>FACTURA AL TALLER DIRECTAMENTE</a:t>
            </a:r>
          </a:p>
        </p:txBody>
      </p:sp>
      <p:sp>
        <p:nvSpPr>
          <p:cNvPr id="28" name="Flecha: hacia la izquierda 27">
            <a:extLst>
              <a:ext uri="{FF2B5EF4-FFF2-40B4-BE49-F238E27FC236}">
                <a16:creationId xmlns:a16="http://schemas.microsoft.com/office/drawing/2014/main" id="{DDA97F59-7495-4AD0-60E2-7CE23C564D71}"/>
              </a:ext>
            </a:extLst>
          </p:cNvPr>
          <p:cNvSpPr/>
          <p:nvPr/>
        </p:nvSpPr>
        <p:spPr>
          <a:xfrm rot="10800000">
            <a:off x="2889328" y="5135210"/>
            <a:ext cx="5625084"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9" name="Flecha: hacia la izquierda 28">
            <a:extLst>
              <a:ext uri="{FF2B5EF4-FFF2-40B4-BE49-F238E27FC236}">
                <a16:creationId xmlns:a16="http://schemas.microsoft.com/office/drawing/2014/main" id="{5FA1900B-940F-45A8-6A0A-B855D24D25E5}"/>
              </a:ext>
            </a:extLst>
          </p:cNvPr>
          <p:cNvSpPr/>
          <p:nvPr/>
        </p:nvSpPr>
        <p:spPr>
          <a:xfrm>
            <a:off x="2850629" y="6116319"/>
            <a:ext cx="1693889"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0" name="CuadroTexto 29">
            <a:extLst>
              <a:ext uri="{FF2B5EF4-FFF2-40B4-BE49-F238E27FC236}">
                <a16:creationId xmlns:a16="http://schemas.microsoft.com/office/drawing/2014/main" id="{F9CCA4F2-6C75-1E26-8479-C3CF9EEC47B4}"/>
              </a:ext>
            </a:extLst>
          </p:cNvPr>
          <p:cNvSpPr txBox="1"/>
          <p:nvPr/>
        </p:nvSpPr>
        <p:spPr>
          <a:xfrm>
            <a:off x="3765550" y="6547779"/>
            <a:ext cx="4274402" cy="276999"/>
          </a:xfrm>
          <a:prstGeom prst="rect">
            <a:avLst/>
          </a:prstGeom>
          <a:noFill/>
        </p:spPr>
        <p:txBody>
          <a:bodyPr wrap="square" rtlCol="0">
            <a:spAutoFit/>
          </a:bodyPr>
          <a:lstStyle/>
          <a:p>
            <a:r>
              <a:rPr lang="es-ES" sz="1200" i="1" dirty="0"/>
              <a:t>FACTURA A SGS POR EL CONCEPTO DE GESTIÓN DOCUMENTAL</a:t>
            </a:r>
          </a:p>
        </p:txBody>
      </p:sp>
      <p:sp>
        <p:nvSpPr>
          <p:cNvPr id="31" name="CuadroTexto 30">
            <a:extLst>
              <a:ext uri="{FF2B5EF4-FFF2-40B4-BE49-F238E27FC236}">
                <a16:creationId xmlns:a16="http://schemas.microsoft.com/office/drawing/2014/main" id="{AF563B74-9638-C2C4-C7B6-45CC61576540}"/>
              </a:ext>
            </a:extLst>
          </p:cNvPr>
          <p:cNvSpPr txBox="1"/>
          <p:nvPr/>
        </p:nvSpPr>
        <p:spPr>
          <a:xfrm>
            <a:off x="1982631" y="6070153"/>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Tree>
    <p:extLst>
      <p:ext uri="{BB962C8B-B14F-4D97-AF65-F5344CB8AC3E}">
        <p14:creationId xmlns:p14="http://schemas.microsoft.com/office/powerpoint/2010/main" val="537314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A7C5B9E-4B12-A443-6778-0D41C36F47AB}"/>
              </a:ext>
            </a:extLst>
          </p:cNvPr>
          <p:cNvPicPr>
            <a:picLocks noChangeAspect="1"/>
          </p:cNvPicPr>
          <p:nvPr/>
        </p:nvPicPr>
        <p:blipFill>
          <a:blip r:embed="rId2"/>
          <a:stretch>
            <a:fillRect/>
          </a:stretch>
        </p:blipFill>
        <p:spPr>
          <a:xfrm>
            <a:off x="0" y="108211"/>
            <a:ext cx="1592491" cy="767808"/>
          </a:xfrm>
          <a:prstGeom prst="rect">
            <a:avLst/>
          </a:prstGeom>
        </p:spPr>
      </p:pic>
      <p:sp>
        <p:nvSpPr>
          <p:cNvPr id="5" name="CuadroTexto 4">
            <a:extLst>
              <a:ext uri="{FF2B5EF4-FFF2-40B4-BE49-F238E27FC236}">
                <a16:creationId xmlns:a16="http://schemas.microsoft.com/office/drawing/2014/main" id="{34CDA539-4CC7-70A1-7056-72ECCFDE5803}"/>
              </a:ext>
            </a:extLst>
          </p:cNvPr>
          <p:cNvSpPr txBox="1"/>
          <p:nvPr/>
        </p:nvSpPr>
        <p:spPr>
          <a:xfrm>
            <a:off x="473947" y="993852"/>
            <a:ext cx="10008745"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MODALIDAD 3: UN ASOCIADO (DEBE JUSTIFICAR SU ASOCIACIÓN) ENTREGA LA DOCUMENTACIÓN DIRECTAMENTE A SGS</a:t>
            </a:r>
            <a:endParaRPr lang="es-ES" b="1" dirty="0">
              <a:latin typeface="Univers Condensed" panose="020B0506020202050204" pitchFamily="34" charset="0"/>
            </a:endParaRPr>
          </a:p>
        </p:txBody>
      </p:sp>
      <p:sp>
        <p:nvSpPr>
          <p:cNvPr id="6" name="CuadroTexto 5">
            <a:extLst>
              <a:ext uri="{FF2B5EF4-FFF2-40B4-BE49-F238E27FC236}">
                <a16:creationId xmlns:a16="http://schemas.microsoft.com/office/drawing/2014/main" id="{A4E7C63A-7881-E762-0A19-CBFD632E5504}"/>
              </a:ext>
            </a:extLst>
          </p:cNvPr>
          <p:cNvSpPr txBox="1"/>
          <p:nvPr/>
        </p:nvSpPr>
        <p:spPr>
          <a:xfrm>
            <a:off x="1986729" y="1856820"/>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7" name="CuadroTexto 6">
            <a:extLst>
              <a:ext uri="{FF2B5EF4-FFF2-40B4-BE49-F238E27FC236}">
                <a16:creationId xmlns:a16="http://schemas.microsoft.com/office/drawing/2014/main" id="{E399E8AE-5F4F-DE42-6134-2155EB276CC3}"/>
              </a:ext>
            </a:extLst>
          </p:cNvPr>
          <p:cNvSpPr txBox="1"/>
          <p:nvPr/>
        </p:nvSpPr>
        <p:spPr>
          <a:xfrm>
            <a:off x="8681804" y="1824192"/>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8" name="CuadroTexto 7">
            <a:extLst>
              <a:ext uri="{FF2B5EF4-FFF2-40B4-BE49-F238E27FC236}">
                <a16:creationId xmlns:a16="http://schemas.microsoft.com/office/drawing/2014/main" id="{DF6BC314-5209-FA24-785A-E27DCCACC707}"/>
              </a:ext>
            </a:extLst>
          </p:cNvPr>
          <p:cNvSpPr txBox="1"/>
          <p:nvPr/>
        </p:nvSpPr>
        <p:spPr>
          <a:xfrm>
            <a:off x="5902751" y="2332102"/>
            <a:ext cx="4680902" cy="461665"/>
          </a:xfrm>
          <a:prstGeom prst="rect">
            <a:avLst/>
          </a:prstGeom>
          <a:noFill/>
        </p:spPr>
        <p:txBody>
          <a:bodyPr wrap="square" rtlCol="0">
            <a:spAutoFit/>
          </a:bodyPr>
          <a:lstStyle/>
          <a:p>
            <a:r>
              <a:rPr lang="es-ES" sz="1200" i="1" dirty="0"/>
              <a:t>PREPARA Y ORGANIZA LA DOCUMENTACIÓN EN FORMATOS APROPIADOS</a:t>
            </a:r>
          </a:p>
        </p:txBody>
      </p:sp>
      <p:sp>
        <p:nvSpPr>
          <p:cNvPr id="9" name="Flecha: hacia la izquierda 8">
            <a:extLst>
              <a:ext uri="{FF2B5EF4-FFF2-40B4-BE49-F238E27FC236}">
                <a16:creationId xmlns:a16="http://schemas.microsoft.com/office/drawing/2014/main" id="{08DE31D3-2CF1-9287-2CB0-CD24C78BD235}"/>
              </a:ext>
            </a:extLst>
          </p:cNvPr>
          <p:cNvSpPr/>
          <p:nvPr/>
        </p:nvSpPr>
        <p:spPr>
          <a:xfrm>
            <a:off x="2916808" y="1901136"/>
            <a:ext cx="5484443"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0" name="CuadroTexto 9">
            <a:extLst>
              <a:ext uri="{FF2B5EF4-FFF2-40B4-BE49-F238E27FC236}">
                <a16:creationId xmlns:a16="http://schemas.microsoft.com/office/drawing/2014/main" id="{6DE82F7E-5FBC-FBF7-B1CE-815CBE55B704}"/>
              </a:ext>
            </a:extLst>
          </p:cNvPr>
          <p:cNvSpPr txBox="1"/>
          <p:nvPr/>
        </p:nvSpPr>
        <p:spPr>
          <a:xfrm>
            <a:off x="1992621" y="2990911"/>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11" name="CuadroTexto 10">
            <a:extLst>
              <a:ext uri="{FF2B5EF4-FFF2-40B4-BE49-F238E27FC236}">
                <a16:creationId xmlns:a16="http://schemas.microsoft.com/office/drawing/2014/main" id="{B944BBB9-15CD-800E-86DC-53DB9A3D3894}"/>
              </a:ext>
            </a:extLst>
          </p:cNvPr>
          <p:cNvSpPr txBox="1"/>
          <p:nvPr/>
        </p:nvSpPr>
        <p:spPr>
          <a:xfrm>
            <a:off x="8699212" y="2990911"/>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12" name="CuadroTexto 11">
            <a:extLst>
              <a:ext uri="{FF2B5EF4-FFF2-40B4-BE49-F238E27FC236}">
                <a16:creationId xmlns:a16="http://schemas.microsoft.com/office/drawing/2014/main" id="{768306EE-5D07-BED7-DD52-5736485ABA2B}"/>
              </a:ext>
            </a:extLst>
          </p:cNvPr>
          <p:cNvSpPr txBox="1"/>
          <p:nvPr/>
        </p:nvSpPr>
        <p:spPr>
          <a:xfrm>
            <a:off x="2588174" y="2348115"/>
            <a:ext cx="3308150" cy="461665"/>
          </a:xfrm>
          <a:prstGeom prst="rect">
            <a:avLst/>
          </a:prstGeom>
          <a:noFill/>
        </p:spPr>
        <p:txBody>
          <a:bodyPr wrap="none" rtlCol="0">
            <a:spAutoFit/>
          </a:bodyPr>
          <a:lstStyle/>
          <a:p>
            <a:r>
              <a:rPr lang="es-ES" sz="1200" i="1" dirty="0"/>
              <a:t>ENVÍA LA SOLICITUD Y TODOS LOS DATOS </a:t>
            </a:r>
          </a:p>
          <a:p>
            <a:r>
              <a:rPr lang="es-ES" sz="1200" i="1" dirty="0"/>
              <a:t>A TRAVÉS DE LA PLATAFORMA WEB O EMAIL (ESC)</a:t>
            </a:r>
          </a:p>
        </p:txBody>
      </p:sp>
      <p:sp>
        <p:nvSpPr>
          <p:cNvPr id="13" name="CuadroTexto 12">
            <a:extLst>
              <a:ext uri="{FF2B5EF4-FFF2-40B4-BE49-F238E27FC236}">
                <a16:creationId xmlns:a16="http://schemas.microsoft.com/office/drawing/2014/main" id="{A46C9A8E-BEB6-4633-F628-0AB55B723AF3}"/>
              </a:ext>
            </a:extLst>
          </p:cNvPr>
          <p:cNvSpPr txBox="1"/>
          <p:nvPr/>
        </p:nvSpPr>
        <p:spPr>
          <a:xfrm>
            <a:off x="725165" y="3551909"/>
            <a:ext cx="4034502" cy="461665"/>
          </a:xfrm>
          <a:prstGeom prst="rect">
            <a:avLst/>
          </a:prstGeom>
          <a:noFill/>
        </p:spPr>
        <p:txBody>
          <a:bodyPr wrap="none" rtlCol="0">
            <a:spAutoFit/>
          </a:bodyPr>
          <a:lstStyle/>
          <a:p>
            <a:r>
              <a:rPr lang="es-ES" sz="1200" i="1" dirty="0"/>
              <a:t>REALIZA LA INSPECCIÓN Y, EN CASO DE NO CONFORMIDADES,</a:t>
            </a:r>
          </a:p>
          <a:p>
            <a:r>
              <a:rPr lang="es-ES" sz="1200" i="1" dirty="0"/>
              <a:t> COMUNICA CON EL TALLER PARA SOLVENTARLAS</a:t>
            </a:r>
          </a:p>
        </p:txBody>
      </p:sp>
      <p:sp>
        <p:nvSpPr>
          <p:cNvPr id="14" name="Flecha: hacia la izquierda 13">
            <a:extLst>
              <a:ext uri="{FF2B5EF4-FFF2-40B4-BE49-F238E27FC236}">
                <a16:creationId xmlns:a16="http://schemas.microsoft.com/office/drawing/2014/main" id="{9D1B0432-60EA-701B-3BDF-71E51FD1960E}"/>
              </a:ext>
            </a:extLst>
          </p:cNvPr>
          <p:cNvSpPr/>
          <p:nvPr/>
        </p:nvSpPr>
        <p:spPr>
          <a:xfrm>
            <a:off x="2899275" y="2976127"/>
            <a:ext cx="5612639" cy="1236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 name="Flecha: hacia la izquierda 14">
            <a:extLst>
              <a:ext uri="{FF2B5EF4-FFF2-40B4-BE49-F238E27FC236}">
                <a16:creationId xmlns:a16="http://schemas.microsoft.com/office/drawing/2014/main" id="{7E441187-D2A6-8235-A329-9B1B0E8FC630}"/>
              </a:ext>
            </a:extLst>
          </p:cNvPr>
          <p:cNvSpPr/>
          <p:nvPr/>
        </p:nvSpPr>
        <p:spPr>
          <a:xfrm flipH="1">
            <a:off x="2886830" y="3259599"/>
            <a:ext cx="5625084" cy="132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6" name="CuadroTexto 15">
            <a:extLst>
              <a:ext uri="{FF2B5EF4-FFF2-40B4-BE49-F238E27FC236}">
                <a16:creationId xmlns:a16="http://schemas.microsoft.com/office/drawing/2014/main" id="{E1421596-AA87-945F-012B-812D6CF08459}"/>
              </a:ext>
            </a:extLst>
          </p:cNvPr>
          <p:cNvSpPr txBox="1"/>
          <p:nvPr/>
        </p:nvSpPr>
        <p:spPr>
          <a:xfrm>
            <a:off x="2010111" y="4086068"/>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17" name="CuadroTexto 16">
            <a:extLst>
              <a:ext uri="{FF2B5EF4-FFF2-40B4-BE49-F238E27FC236}">
                <a16:creationId xmlns:a16="http://schemas.microsoft.com/office/drawing/2014/main" id="{F47C6EA2-CC70-835E-30D7-CBBDBE23DC22}"/>
              </a:ext>
            </a:extLst>
          </p:cNvPr>
          <p:cNvSpPr txBox="1"/>
          <p:nvPr/>
        </p:nvSpPr>
        <p:spPr>
          <a:xfrm>
            <a:off x="8716702" y="4086068"/>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18" name="CuadroTexto 17">
            <a:extLst>
              <a:ext uri="{FF2B5EF4-FFF2-40B4-BE49-F238E27FC236}">
                <a16:creationId xmlns:a16="http://schemas.microsoft.com/office/drawing/2014/main" id="{ACE47B3C-4414-BF20-BA86-2A9F66DC8891}"/>
              </a:ext>
            </a:extLst>
          </p:cNvPr>
          <p:cNvSpPr txBox="1"/>
          <p:nvPr/>
        </p:nvSpPr>
        <p:spPr>
          <a:xfrm>
            <a:off x="755145" y="4540260"/>
            <a:ext cx="3140531" cy="276999"/>
          </a:xfrm>
          <a:prstGeom prst="rect">
            <a:avLst/>
          </a:prstGeom>
          <a:noFill/>
        </p:spPr>
        <p:txBody>
          <a:bodyPr wrap="square" rtlCol="0">
            <a:spAutoFit/>
          </a:bodyPr>
          <a:lstStyle/>
          <a:p>
            <a:r>
              <a:rPr lang="es-ES" sz="1200" i="1" dirty="0"/>
              <a:t>EMITE LOS INFORMES DE INSPECCIÓN</a:t>
            </a:r>
          </a:p>
        </p:txBody>
      </p:sp>
      <p:sp>
        <p:nvSpPr>
          <p:cNvPr id="19" name="Flecha: hacia la izquierda 18">
            <a:extLst>
              <a:ext uri="{FF2B5EF4-FFF2-40B4-BE49-F238E27FC236}">
                <a16:creationId xmlns:a16="http://schemas.microsoft.com/office/drawing/2014/main" id="{D855F102-7267-940A-D159-62AB8CE42BB2}"/>
              </a:ext>
            </a:extLst>
          </p:cNvPr>
          <p:cNvSpPr/>
          <p:nvPr/>
        </p:nvSpPr>
        <p:spPr>
          <a:xfrm rot="10800000">
            <a:off x="2916808" y="4113381"/>
            <a:ext cx="5625083" cy="369332"/>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0" name="CuadroTexto 19">
            <a:extLst>
              <a:ext uri="{FF2B5EF4-FFF2-40B4-BE49-F238E27FC236}">
                <a16:creationId xmlns:a16="http://schemas.microsoft.com/office/drawing/2014/main" id="{E12344D4-2B6D-FD41-55A5-8A0397847DE7}"/>
              </a:ext>
            </a:extLst>
          </p:cNvPr>
          <p:cNvSpPr txBox="1"/>
          <p:nvPr/>
        </p:nvSpPr>
        <p:spPr>
          <a:xfrm>
            <a:off x="1982631" y="5107897"/>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
        <p:nvSpPr>
          <p:cNvPr id="21" name="CuadroTexto 20">
            <a:extLst>
              <a:ext uri="{FF2B5EF4-FFF2-40B4-BE49-F238E27FC236}">
                <a16:creationId xmlns:a16="http://schemas.microsoft.com/office/drawing/2014/main" id="{E2D26D5E-0283-7164-6E69-C580A269679E}"/>
              </a:ext>
            </a:extLst>
          </p:cNvPr>
          <p:cNvSpPr txBox="1"/>
          <p:nvPr/>
        </p:nvSpPr>
        <p:spPr>
          <a:xfrm>
            <a:off x="8689222" y="5107897"/>
            <a:ext cx="1124026" cy="461665"/>
          </a:xfrm>
          <a:prstGeom prst="rect">
            <a:avLst/>
          </a:prstGeom>
          <a:noFill/>
          <a:ln>
            <a:solidFill>
              <a:schemeClr val="bg1">
                <a:lumMod val="50000"/>
              </a:schemeClr>
            </a:solidFill>
          </a:ln>
        </p:spPr>
        <p:txBody>
          <a:bodyPr wrap="none" rtlCol="0">
            <a:spAutoFit/>
          </a:bodyPr>
          <a:lstStyle/>
          <a:p>
            <a:r>
              <a:rPr lang="es-ES" sz="2400" dirty="0">
                <a:solidFill>
                  <a:srgbClr val="00B050"/>
                </a:solidFill>
                <a:latin typeface="Univers Condensed" panose="020B0506020202050204" pitchFamily="34" charset="0"/>
              </a:rPr>
              <a:t>TALLER</a:t>
            </a:r>
          </a:p>
        </p:txBody>
      </p:sp>
      <p:sp>
        <p:nvSpPr>
          <p:cNvPr id="22" name="CuadroTexto 21">
            <a:extLst>
              <a:ext uri="{FF2B5EF4-FFF2-40B4-BE49-F238E27FC236}">
                <a16:creationId xmlns:a16="http://schemas.microsoft.com/office/drawing/2014/main" id="{848B4E46-A4F3-19AA-EAEE-6DCB5B776BDD}"/>
              </a:ext>
            </a:extLst>
          </p:cNvPr>
          <p:cNvSpPr txBox="1"/>
          <p:nvPr/>
        </p:nvSpPr>
        <p:spPr>
          <a:xfrm>
            <a:off x="1346542" y="5590302"/>
            <a:ext cx="3140531" cy="276999"/>
          </a:xfrm>
          <a:prstGeom prst="rect">
            <a:avLst/>
          </a:prstGeom>
          <a:noFill/>
        </p:spPr>
        <p:txBody>
          <a:bodyPr wrap="square" rtlCol="0">
            <a:spAutoFit/>
          </a:bodyPr>
          <a:lstStyle/>
          <a:p>
            <a:r>
              <a:rPr lang="es-ES" sz="1200" i="1" dirty="0"/>
              <a:t>FACTURA AL TALLER DIRECTAMENTE</a:t>
            </a:r>
          </a:p>
        </p:txBody>
      </p:sp>
      <p:sp>
        <p:nvSpPr>
          <p:cNvPr id="23" name="Flecha: hacia la izquierda 22">
            <a:extLst>
              <a:ext uri="{FF2B5EF4-FFF2-40B4-BE49-F238E27FC236}">
                <a16:creationId xmlns:a16="http://schemas.microsoft.com/office/drawing/2014/main" id="{866CE58E-D140-5CBF-E17A-90E4F71D5FAB}"/>
              </a:ext>
            </a:extLst>
          </p:cNvPr>
          <p:cNvSpPr/>
          <p:nvPr/>
        </p:nvSpPr>
        <p:spPr>
          <a:xfrm rot="10800000">
            <a:off x="2889328" y="5135210"/>
            <a:ext cx="5625084"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 name="CuadroTexto 1">
            <a:extLst>
              <a:ext uri="{FF2B5EF4-FFF2-40B4-BE49-F238E27FC236}">
                <a16:creationId xmlns:a16="http://schemas.microsoft.com/office/drawing/2014/main" id="{F44B3634-2AAA-0826-D38B-26C9C820EC1F}"/>
              </a:ext>
            </a:extLst>
          </p:cNvPr>
          <p:cNvSpPr txBox="1"/>
          <p:nvPr/>
        </p:nvSpPr>
        <p:spPr>
          <a:xfrm>
            <a:off x="4759667" y="6070154"/>
            <a:ext cx="1824538" cy="461665"/>
          </a:xfrm>
          <a:prstGeom prst="rect">
            <a:avLst/>
          </a:prstGeom>
          <a:noFill/>
          <a:ln>
            <a:solidFill>
              <a:schemeClr val="bg1">
                <a:lumMod val="50000"/>
              </a:schemeClr>
            </a:solidFill>
          </a:ln>
        </p:spPr>
        <p:txBody>
          <a:bodyPr wrap="none" rtlCol="0">
            <a:spAutoFit/>
          </a:bodyPr>
          <a:lstStyle/>
          <a:p>
            <a:r>
              <a:rPr lang="es-ES" sz="2400" dirty="0">
                <a:solidFill>
                  <a:srgbClr val="0070C0"/>
                </a:solidFill>
                <a:latin typeface="Univers Condensed" panose="020B0506020202050204" pitchFamily="34" charset="0"/>
              </a:rPr>
              <a:t>ASOCIACIÓN</a:t>
            </a:r>
          </a:p>
        </p:txBody>
      </p:sp>
      <p:sp>
        <p:nvSpPr>
          <p:cNvPr id="3" name="Flecha: hacia la izquierda 2">
            <a:extLst>
              <a:ext uri="{FF2B5EF4-FFF2-40B4-BE49-F238E27FC236}">
                <a16:creationId xmlns:a16="http://schemas.microsoft.com/office/drawing/2014/main" id="{394DF8A4-2D24-124E-DA2D-3FFD60241EE6}"/>
              </a:ext>
            </a:extLst>
          </p:cNvPr>
          <p:cNvSpPr/>
          <p:nvPr/>
        </p:nvSpPr>
        <p:spPr>
          <a:xfrm>
            <a:off x="2850629" y="6116319"/>
            <a:ext cx="1693889" cy="369332"/>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5" name="CuadroTexto 24">
            <a:extLst>
              <a:ext uri="{FF2B5EF4-FFF2-40B4-BE49-F238E27FC236}">
                <a16:creationId xmlns:a16="http://schemas.microsoft.com/office/drawing/2014/main" id="{32A6B6A8-7653-3EB6-A23B-1BA825B26085}"/>
              </a:ext>
            </a:extLst>
          </p:cNvPr>
          <p:cNvSpPr txBox="1"/>
          <p:nvPr/>
        </p:nvSpPr>
        <p:spPr>
          <a:xfrm>
            <a:off x="1982631" y="6070153"/>
            <a:ext cx="715260" cy="461665"/>
          </a:xfrm>
          <a:prstGeom prst="rect">
            <a:avLst/>
          </a:prstGeom>
          <a:noFill/>
          <a:ln>
            <a:solidFill>
              <a:schemeClr val="bg1">
                <a:lumMod val="50000"/>
              </a:schemeClr>
            </a:solidFill>
          </a:ln>
        </p:spPr>
        <p:txBody>
          <a:bodyPr wrap="none" rtlCol="0">
            <a:spAutoFit/>
          </a:bodyPr>
          <a:lstStyle/>
          <a:p>
            <a:r>
              <a:rPr lang="es-ES" sz="2400" dirty="0">
                <a:solidFill>
                  <a:srgbClr val="FF6600"/>
                </a:solidFill>
                <a:latin typeface="Univers Condensed" panose="020B0506020202050204" pitchFamily="34" charset="0"/>
              </a:rPr>
              <a:t>SGS</a:t>
            </a:r>
          </a:p>
        </p:txBody>
      </p:sp>
    </p:spTree>
    <p:extLst>
      <p:ext uri="{BB962C8B-B14F-4D97-AF65-F5344CB8AC3E}">
        <p14:creationId xmlns:p14="http://schemas.microsoft.com/office/powerpoint/2010/main" val="296846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8C5367-284A-BB53-CB84-A6ACBB691A3C}"/>
              </a:ext>
            </a:extLst>
          </p:cNvPr>
          <p:cNvPicPr>
            <a:picLocks noChangeAspect="1"/>
          </p:cNvPicPr>
          <p:nvPr/>
        </p:nvPicPr>
        <p:blipFill>
          <a:blip r:embed="rId2"/>
          <a:stretch>
            <a:fillRect/>
          </a:stretch>
        </p:blipFill>
        <p:spPr>
          <a:xfrm>
            <a:off x="0" y="108211"/>
            <a:ext cx="1592491" cy="767808"/>
          </a:xfrm>
          <a:prstGeom prst="rect">
            <a:avLst/>
          </a:prstGeom>
        </p:spPr>
      </p:pic>
      <p:graphicFrame>
        <p:nvGraphicFramePr>
          <p:cNvPr id="5" name="Tabla 5">
            <a:extLst>
              <a:ext uri="{FF2B5EF4-FFF2-40B4-BE49-F238E27FC236}">
                <a16:creationId xmlns:a16="http://schemas.microsoft.com/office/drawing/2014/main" id="{BFDCCB6C-FCC0-5BC6-802F-BBD6CD007C8F}"/>
              </a:ext>
            </a:extLst>
          </p:cNvPr>
          <p:cNvGraphicFramePr>
            <a:graphicFrameLocks noGrp="1"/>
          </p:cNvGraphicFramePr>
          <p:nvPr>
            <p:extLst>
              <p:ext uri="{D42A27DB-BD31-4B8C-83A1-F6EECF244321}">
                <p14:modId xmlns:p14="http://schemas.microsoft.com/office/powerpoint/2010/main" val="2574774789"/>
              </p:ext>
            </p:extLst>
          </p:nvPr>
        </p:nvGraphicFramePr>
        <p:xfrm>
          <a:off x="1674117" y="746752"/>
          <a:ext cx="8128000" cy="175260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3126791443"/>
                    </a:ext>
                  </a:extLst>
                </a:gridCol>
                <a:gridCol w="2032000">
                  <a:extLst>
                    <a:ext uri="{9D8B030D-6E8A-4147-A177-3AD203B41FA5}">
                      <a16:colId xmlns:a16="http://schemas.microsoft.com/office/drawing/2014/main" val="2781739763"/>
                    </a:ext>
                  </a:extLst>
                </a:gridCol>
                <a:gridCol w="2032000">
                  <a:extLst>
                    <a:ext uri="{9D8B030D-6E8A-4147-A177-3AD203B41FA5}">
                      <a16:colId xmlns:a16="http://schemas.microsoft.com/office/drawing/2014/main" val="2497142656"/>
                    </a:ext>
                  </a:extLst>
                </a:gridCol>
                <a:gridCol w="2032000">
                  <a:extLst>
                    <a:ext uri="{9D8B030D-6E8A-4147-A177-3AD203B41FA5}">
                      <a16:colId xmlns:a16="http://schemas.microsoft.com/office/drawing/2014/main" val="2596251491"/>
                    </a:ext>
                  </a:extLst>
                </a:gridCol>
              </a:tblGrid>
              <a:tr h="370840">
                <a:tc>
                  <a:txBody>
                    <a:bodyPr/>
                    <a:lstStyle/>
                    <a:p>
                      <a:r>
                        <a:rPr lang="es-ES" dirty="0"/>
                        <a:t>MODALIDAD</a:t>
                      </a:r>
                    </a:p>
                  </a:txBody>
                  <a:tcPr/>
                </a:tc>
                <a:tc>
                  <a:txBody>
                    <a:bodyPr/>
                    <a:lstStyle/>
                    <a:p>
                      <a:r>
                        <a:rPr lang="es-ES" dirty="0"/>
                        <a:t>PRECIO ASOCIACIÓN</a:t>
                      </a:r>
                    </a:p>
                  </a:txBody>
                  <a:tcPr/>
                </a:tc>
                <a:tc>
                  <a:txBody>
                    <a:bodyPr/>
                    <a:lstStyle/>
                    <a:p>
                      <a:r>
                        <a:rPr lang="es-ES" dirty="0"/>
                        <a:t>RE-FACTURACION SGS</a:t>
                      </a:r>
                    </a:p>
                  </a:txBody>
                  <a:tcPr/>
                </a:tc>
                <a:tc>
                  <a:txBody>
                    <a:bodyPr/>
                    <a:lstStyle/>
                    <a:p>
                      <a:r>
                        <a:rPr lang="es-ES" dirty="0"/>
                        <a:t>PRECIO FINAL TALLER</a:t>
                      </a:r>
                    </a:p>
                  </a:txBody>
                  <a:tcPr/>
                </a:tc>
                <a:extLst>
                  <a:ext uri="{0D108BD9-81ED-4DB2-BD59-A6C34878D82A}">
                    <a16:rowId xmlns:a16="http://schemas.microsoft.com/office/drawing/2014/main" val="2616532117"/>
                  </a:ext>
                </a:extLst>
              </a:tr>
              <a:tr h="370840">
                <a:tc>
                  <a:txBody>
                    <a:bodyPr/>
                    <a:lstStyle/>
                    <a:p>
                      <a:pPr algn="ctr"/>
                      <a:r>
                        <a:rPr lang="es-ES" dirty="0"/>
                        <a:t>1</a:t>
                      </a:r>
                    </a:p>
                  </a:txBody>
                  <a:tcPr/>
                </a:tc>
                <a:tc>
                  <a:txBody>
                    <a:bodyPr/>
                    <a:lstStyle/>
                    <a:p>
                      <a:pPr algn="ctr"/>
                      <a:r>
                        <a:rPr lang="es-ES" b="1" dirty="0"/>
                        <a:t>1150 </a:t>
                      </a:r>
                      <a:r>
                        <a:rPr lang="es-ES" b="1" dirty="0">
                          <a:solidFill>
                            <a:srgbClr val="FF0000"/>
                          </a:solidFill>
                        </a:rPr>
                        <a:t>(960)</a:t>
                      </a:r>
                    </a:p>
                  </a:txBody>
                  <a:tcPr/>
                </a:tc>
                <a:tc>
                  <a:txBody>
                    <a:bodyPr/>
                    <a:lstStyle/>
                    <a:p>
                      <a:pPr algn="ctr"/>
                      <a:endParaRPr lang="es-ES" dirty="0"/>
                    </a:p>
                  </a:txBody>
                  <a:tcPr/>
                </a:tc>
                <a:tc>
                  <a:txBody>
                    <a:bodyPr/>
                    <a:lstStyle/>
                    <a:p>
                      <a:pPr algn="ctr"/>
                      <a:endParaRPr lang="es-ES" dirty="0"/>
                    </a:p>
                  </a:txBody>
                  <a:tcPr/>
                </a:tc>
                <a:extLst>
                  <a:ext uri="{0D108BD9-81ED-4DB2-BD59-A6C34878D82A}">
                    <a16:rowId xmlns:a16="http://schemas.microsoft.com/office/drawing/2014/main" val="428543583"/>
                  </a:ext>
                </a:extLst>
              </a:tr>
              <a:tr h="370840">
                <a:tc>
                  <a:txBody>
                    <a:bodyPr/>
                    <a:lstStyle/>
                    <a:p>
                      <a:pPr algn="ctr"/>
                      <a:r>
                        <a:rPr lang="es-ES" dirty="0"/>
                        <a:t>2</a:t>
                      </a:r>
                    </a:p>
                  </a:txBody>
                  <a:tcPr/>
                </a:tc>
                <a:tc>
                  <a:txBody>
                    <a:bodyPr/>
                    <a:lstStyle/>
                    <a:p>
                      <a:pPr algn="ctr"/>
                      <a:endParaRPr lang="es-ES" dirty="0"/>
                    </a:p>
                  </a:txBody>
                  <a:tcPr/>
                </a:tc>
                <a:tc>
                  <a:txBody>
                    <a:bodyPr/>
                    <a:lstStyle/>
                    <a:p>
                      <a:pPr algn="ctr"/>
                      <a:r>
                        <a:rPr lang="es-ES" dirty="0"/>
                        <a:t>100</a:t>
                      </a:r>
                    </a:p>
                  </a:txBody>
                  <a:tcPr/>
                </a:tc>
                <a:tc>
                  <a:txBody>
                    <a:bodyPr/>
                    <a:lstStyle/>
                    <a:p>
                      <a:pPr algn="ctr"/>
                      <a:r>
                        <a:rPr lang="es-ES" b="1" dirty="0"/>
                        <a:t>1450</a:t>
                      </a:r>
                      <a:r>
                        <a:rPr lang="es-ES" dirty="0"/>
                        <a:t> </a:t>
                      </a:r>
                      <a:r>
                        <a:rPr lang="es-ES" b="1" dirty="0">
                          <a:solidFill>
                            <a:srgbClr val="FF0000"/>
                          </a:solidFill>
                        </a:rPr>
                        <a:t>(1200)</a:t>
                      </a:r>
                    </a:p>
                  </a:txBody>
                  <a:tcPr/>
                </a:tc>
                <a:extLst>
                  <a:ext uri="{0D108BD9-81ED-4DB2-BD59-A6C34878D82A}">
                    <a16:rowId xmlns:a16="http://schemas.microsoft.com/office/drawing/2014/main" val="1601124131"/>
                  </a:ext>
                </a:extLst>
              </a:tr>
              <a:tr h="370840">
                <a:tc>
                  <a:txBody>
                    <a:bodyPr/>
                    <a:lstStyle/>
                    <a:p>
                      <a:pPr algn="ctr"/>
                      <a:r>
                        <a:rPr lang="es-ES" dirty="0"/>
                        <a:t>3</a:t>
                      </a:r>
                    </a:p>
                  </a:txBody>
                  <a:tcPr/>
                </a:tc>
                <a:tc>
                  <a:txBody>
                    <a:bodyPr/>
                    <a:lstStyle/>
                    <a:p>
                      <a:pPr algn="ctr"/>
                      <a:endParaRPr lang="es-ES"/>
                    </a:p>
                  </a:txBody>
                  <a:tcPr/>
                </a:tc>
                <a:tc>
                  <a:txBody>
                    <a:bodyPr/>
                    <a:lstStyle/>
                    <a:p>
                      <a:pPr algn="ctr"/>
                      <a:endParaRPr lang="es-ES" dirty="0"/>
                    </a:p>
                  </a:txBody>
                  <a:tcPr/>
                </a:tc>
                <a:tc>
                  <a:txBody>
                    <a:bodyPr/>
                    <a:lstStyle/>
                    <a:p>
                      <a:pPr algn="ctr"/>
                      <a:r>
                        <a:rPr lang="es-ES" b="1" dirty="0"/>
                        <a:t>1525</a:t>
                      </a:r>
                      <a:r>
                        <a:rPr lang="es-ES" dirty="0"/>
                        <a:t> </a:t>
                      </a:r>
                      <a:r>
                        <a:rPr lang="es-ES" b="1" dirty="0">
                          <a:solidFill>
                            <a:srgbClr val="FF0000"/>
                          </a:solidFill>
                        </a:rPr>
                        <a:t>(1325)</a:t>
                      </a:r>
                    </a:p>
                  </a:txBody>
                  <a:tcPr/>
                </a:tc>
                <a:extLst>
                  <a:ext uri="{0D108BD9-81ED-4DB2-BD59-A6C34878D82A}">
                    <a16:rowId xmlns:a16="http://schemas.microsoft.com/office/drawing/2014/main" val="899007118"/>
                  </a:ext>
                </a:extLst>
              </a:tr>
            </a:tbl>
          </a:graphicData>
        </a:graphic>
      </p:graphicFrame>
      <p:sp>
        <p:nvSpPr>
          <p:cNvPr id="7" name="CuadroTexto 6">
            <a:extLst>
              <a:ext uri="{FF2B5EF4-FFF2-40B4-BE49-F238E27FC236}">
                <a16:creationId xmlns:a16="http://schemas.microsoft.com/office/drawing/2014/main" id="{43608497-CB5F-8A96-AF49-6A65129B8C1A}"/>
              </a:ext>
            </a:extLst>
          </p:cNvPr>
          <p:cNvSpPr txBox="1"/>
          <p:nvPr/>
        </p:nvSpPr>
        <p:spPr>
          <a:xfrm>
            <a:off x="2650732" y="377420"/>
            <a:ext cx="5918608" cy="369332"/>
          </a:xfrm>
          <a:prstGeom prst="rect">
            <a:avLst/>
          </a:prstGeom>
          <a:noFill/>
        </p:spPr>
        <p:txBody>
          <a:bodyPr wrap="none" rtlCol="0">
            <a:spAutoFit/>
          </a:bodyPr>
          <a:lstStyle/>
          <a:p>
            <a:r>
              <a:rPr lang="es-ES" dirty="0">
                <a:solidFill>
                  <a:srgbClr val="FF0000"/>
                </a:solidFill>
              </a:rPr>
              <a:t>Para solicitudes (con documentación) antes del 29 de febrero</a:t>
            </a:r>
          </a:p>
        </p:txBody>
      </p:sp>
      <p:sp>
        <p:nvSpPr>
          <p:cNvPr id="8" name="CuadroTexto 7">
            <a:extLst>
              <a:ext uri="{FF2B5EF4-FFF2-40B4-BE49-F238E27FC236}">
                <a16:creationId xmlns:a16="http://schemas.microsoft.com/office/drawing/2014/main" id="{73D4ABF9-0CCA-92B2-2DEC-59D75CF81540}"/>
              </a:ext>
            </a:extLst>
          </p:cNvPr>
          <p:cNvSpPr txBox="1"/>
          <p:nvPr/>
        </p:nvSpPr>
        <p:spPr>
          <a:xfrm>
            <a:off x="2650732" y="108211"/>
            <a:ext cx="6094745" cy="369332"/>
          </a:xfrm>
          <a:prstGeom prst="rect">
            <a:avLst/>
          </a:prstGeom>
          <a:noFill/>
        </p:spPr>
        <p:txBody>
          <a:bodyPr wrap="none" rtlCol="0">
            <a:spAutoFit/>
          </a:bodyPr>
          <a:lstStyle/>
          <a:p>
            <a:r>
              <a:rPr lang="es-ES" dirty="0"/>
              <a:t>Para solicitudes (con documentación) a partir del 29 de febrero</a:t>
            </a:r>
          </a:p>
        </p:txBody>
      </p:sp>
      <p:sp>
        <p:nvSpPr>
          <p:cNvPr id="2" name="CuadroTexto 1">
            <a:extLst>
              <a:ext uri="{FF2B5EF4-FFF2-40B4-BE49-F238E27FC236}">
                <a16:creationId xmlns:a16="http://schemas.microsoft.com/office/drawing/2014/main" id="{660B77D5-35C3-98CE-A465-0D69F602DF9A}"/>
              </a:ext>
            </a:extLst>
          </p:cNvPr>
          <p:cNvSpPr txBox="1"/>
          <p:nvPr/>
        </p:nvSpPr>
        <p:spPr>
          <a:xfrm>
            <a:off x="743417" y="4223450"/>
            <a:ext cx="10705166" cy="646331"/>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Este precio incluye la inspección documental del TALLER y de 1 empleado por TALLER, y la inspección presencial no anunciada. NO INCLUYE LA RENOVACIÓN dentro de 5 años</a:t>
            </a:r>
            <a:endParaRPr lang="es-ES" b="1" dirty="0">
              <a:solidFill>
                <a:schemeClr val="bg1"/>
              </a:solidFill>
            </a:endParaRPr>
          </a:p>
        </p:txBody>
      </p:sp>
      <p:sp>
        <p:nvSpPr>
          <p:cNvPr id="3" name="CuadroTexto 2">
            <a:extLst>
              <a:ext uri="{FF2B5EF4-FFF2-40B4-BE49-F238E27FC236}">
                <a16:creationId xmlns:a16="http://schemas.microsoft.com/office/drawing/2014/main" id="{6C7F11AF-737D-5EA7-CA9B-2BD59CD751F9}"/>
              </a:ext>
            </a:extLst>
          </p:cNvPr>
          <p:cNvSpPr txBox="1"/>
          <p:nvPr/>
        </p:nvSpPr>
        <p:spPr>
          <a:xfrm>
            <a:off x="743417" y="4969620"/>
            <a:ext cx="10705166" cy="1200329"/>
          </a:xfrm>
          <a:prstGeom prst="rect">
            <a:avLst/>
          </a:prstGeom>
          <a:solidFill>
            <a:schemeClr val="accent2"/>
          </a:solidFill>
        </p:spPr>
        <p:txBody>
          <a:bodyPr wrap="square" rtlCol="0">
            <a:spAutoFit/>
          </a:bodyPr>
          <a:lstStyle>
            <a:defPPr>
              <a:defRPr lang="es-ES"/>
            </a:defPPr>
            <a:lvl1pPr>
              <a:defRPr b="1">
                <a:solidFill>
                  <a:schemeClr val="bg1"/>
                </a:solidFill>
                <a:latin typeface="Univers Condensed" panose="020B0506020202050204" pitchFamily="34" charset="0"/>
              </a:defRPr>
            </a:lvl1pPr>
          </a:lstStyle>
          <a:p>
            <a:r>
              <a:rPr lang="es-ES" dirty="0"/>
              <a:t>Cada empleado extra incluido en la solicitud tiene un coste de 135 euros  el primero y 110 euros a partir del segundo</a:t>
            </a:r>
          </a:p>
          <a:p>
            <a:r>
              <a:rPr lang="es-ES" dirty="0"/>
              <a:t> </a:t>
            </a:r>
          </a:p>
          <a:p>
            <a:r>
              <a:rPr lang="es-ES" dirty="0"/>
              <a:t>Cada empleado añadido con posterioridad a la solicitud tiene un coste de 200 euros</a:t>
            </a:r>
          </a:p>
        </p:txBody>
      </p:sp>
      <p:graphicFrame>
        <p:nvGraphicFramePr>
          <p:cNvPr id="9" name="Tabla 5">
            <a:extLst>
              <a:ext uri="{FF2B5EF4-FFF2-40B4-BE49-F238E27FC236}">
                <a16:creationId xmlns:a16="http://schemas.microsoft.com/office/drawing/2014/main" id="{39D02991-6478-7B07-0A64-83A189846131}"/>
              </a:ext>
            </a:extLst>
          </p:cNvPr>
          <p:cNvGraphicFramePr>
            <a:graphicFrameLocks noGrp="1"/>
          </p:cNvGraphicFramePr>
          <p:nvPr>
            <p:extLst>
              <p:ext uri="{D42A27DB-BD31-4B8C-83A1-F6EECF244321}">
                <p14:modId xmlns:p14="http://schemas.microsoft.com/office/powerpoint/2010/main" val="3858180105"/>
              </p:ext>
            </p:extLst>
          </p:nvPr>
        </p:nvGraphicFramePr>
        <p:xfrm>
          <a:off x="1634104" y="2687320"/>
          <a:ext cx="8128000" cy="741680"/>
        </p:xfrm>
        <a:graphic>
          <a:graphicData uri="http://schemas.openxmlformats.org/drawingml/2006/table">
            <a:tbl>
              <a:tblPr firstRow="1" bandRow="1">
                <a:tableStyleId>{00A15C55-8517-42AA-B614-E9B94910E393}</a:tableStyleId>
              </a:tblPr>
              <a:tblGrid>
                <a:gridCol w="8128000">
                  <a:extLst>
                    <a:ext uri="{9D8B030D-6E8A-4147-A177-3AD203B41FA5}">
                      <a16:colId xmlns:a16="http://schemas.microsoft.com/office/drawing/2014/main" val="2520279350"/>
                    </a:ext>
                  </a:extLst>
                </a:gridCol>
              </a:tblGrid>
              <a:tr h="370840">
                <a:tc>
                  <a:txBody>
                    <a:bodyPr/>
                    <a:lstStyle/>
                    <a:p>
                      <a:r>
                        <a:rPr lang="es-ES" dirty="0"/>
                        <a:t>PRECIO DEL CERTIFICADO  NORMAL (NO ASOCIADOS). </a:t>
                      </a:r>
                      <a:r>
                        <a:rPr lang="es-ES"/>
                        <a:t>A FINES COMPARATIVOS</a:t>
                      </a:r>
                      <a:endParaRPr lang="es-ES" dirty="0"/>
                    </a:p>
                  </a:txBody>
                  <a:tcPr/>
                </a:tc>
                <a:extLst>
                  <a:ext uri="{0D108BD9-81ED-4DB2-BD59-A6C34878D82A}">
                    <a16:rowId xmlns:a16="http://schemas.microsoft.com/office/drawing/2014/main" val="700228821"/>
                  </a:ext>
                </a:extLst>
              </a:tr>
              <a:tr h="370840">
                <a:tc>
                  <a:txBody>
                    <a:bodyPr/>
                    <a:lstStyle/>
                    <a:p>
                      <a:pPr algn="ctr"/>
                      <a:r>
                        <a:rPr lang="es-ES" dirty="0"/>
                        <a:t>1750 EUROS</a:t>
                      </a:r>
                    </a:p>
                  </a:txBody>
                  <a:tcPr/>
                </a:tc>
                <a:extLst>
                  <a:ext uri="{0D108BD9-81ED-4DB2-BD59-A6C34878D82A}">
                    <a16:rowId xmlns:a16="http://schemas.microsoft.com/office/drawing/2014/main" val="4214074784"/>
                  </a:ext>
                </a:extLst>
              </a:tr>
            </a:tbl>
          </a:graphicData>
        </a:graphic>
      </p:graphicFrame>
      <p:sp>
        <p:nvSpPr>
          <p:cNvPr id="10" name="CuadroTexto 9">
            <a:extLst>
              <a:ext uri="{FF2B5EF4-FFF2-40B4-BE49-F238E27FC236}">
                <a16:creationId xmlns:a16="http://schemas.microsoft.com/office/drawing/2014/main" id="{6B279080-A422-2267-799A-BFDB4B696F37}"/>
              </a:ext>
            </a:extLst>
          </p:cNvPr>
          <p:cNvSpPr txBox="1"/>
          <p:nvPr/>
        </p:nvSpPr>
        <p:spPr>
          <a:xfrm>
            <a:off x="743417" y="3616968"/>
            <a:ext cx="10705166" cy="369332"/>
          </a:xfrm>
          <a:prstGeom prst="rect">
            <a:avLst/>
          </a:prstGeom>
          <a:solidFill>
            <a:schemeClr val="accent2"/>
          </a:solidFill>
        </p:spPr>
        <p:txBody>
          <a:bodyPr wrap="square" rtlCol="0">
            <a:spAutoFit/>
          </a:bodyPr>
          <a:lstStyle/>
          <a:p>
            <a:r>
              <a:rPr lang="es-ES" b="1" dirty="0">
                <a:solidFill>
                  <a:schemeClr val="bg1"/>
                </a:solidFill>
                <a:latin typeface="Univers Condensed" panose="020B0506020202050204" pitchFamily="34" charset="0"/>
              </a:rPr>
              <a:t>IVA NO INCLUIDO</a:t>
            </a:r>
            <a:endParaRPr lang="es-ES" b="1" dirty="0">
              <a:solidFill>
                <a:schemeClr val="bg1"/>
              </a:solidFill>
            </a:endParaRPr>
          </a:p>
        </p:txBody>
      </p:sp>
    </p:spTree>
    <p:extLst>
      <p:ext uri="{BB962C8B-B14F-4D97-AF65-F5344CB8AC3E}">
        <p14:creationId xmlns:p14="http://schemas.microsoft.com/office/powerpoint/2010/main" val="108402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9D10E0A9-8E67-C1B1-D9A4-CFE44A444472}"/>
              </a:ext>
            </a:extLst>
          </p:cNvPr>
          <p:cNvSpPr/>
          <p:nvPr/>
        </p:nvSpPr>
        <p:spPr bwMode="auto">
          <a:xfrm>
            <a:off x="-7143" y="0"/>
            <a:ext cx="12192000" cy="6858000"/>
          </a:xfrm>
          <a:prstGeom prst="rect">
            <a:avLst/>
          </a:prstGeom>
          <a:gradFill>
            <a:gsLst>
              <a:gs pos="0">
                <a:srgbClr val="21374C"/>
              </a:gs>
              <a:gs pos="100000">
                <a:srgbClr val="0C151D"/>
              </a:gs>
            </a:gsLst>
            <a:lin ang="12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Univers Condensed" panose="020B0506020202050204" pitchFamily="34" charset="0"/>
            </a:endParaRPr>
          </a:p>
        </p:txBody>
      </p:sp>
      <p:cxnSp>
        <p:nvCxnSpPr>
          <p:cNvPr id="5" name="Straight Connector 18">
            <a:extLst>
              <a:ext uri="{FF2B5EF4-FFF2-40B4-BE49-F238E27FC236}">
                <a16:creationId xmlns:a16="http://schemas.microsoft.com/office/drawing/2014/main" id="{C95F7654-5C89-E10B-1AEC-E2A8FA330510}"/>
              </a:ext>
            </a:extLst>
          </p:cNvPr>
          <p:cNvCxnSpPr>
            <a:cxnSpLocks/>
          </p:cNvCxnSpPr>
          <p:nvPr/>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6" name="Picture Placeholder 49">
            <a:extLst>
              <a:ext uri="{FF2B5EF4-FFF2-40B4-BE49-F238E27FC236}">
                <a16:creationId xmlns:a16="http://schemas.microsoft.com/office/drawing/2014/main" id="{75994814-2B30-DFAD-185D-5E72C46456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1207" y="1820276"/>
            <a:ext cx="1523410" cy="1002386"/>
          </a:xfrm>
          <a:prstGeom prst="rect">
            <a:avLst/>
          </a:prstGeom>
          <a:solidFill>
            <a:schemeClr val="accent1">
              <a:lumMod val="20000"/>
              <a:lumOff val="80000"/>
            </a:schemeClr>
          </a:solidFill>
        </p:spPr>
      </p:pic>
      <p:sp>
        <p:nvSpPr>
          <p:cNvPr id="7" name="Text Placeholder 17">
            <a:extLst>
              <a:ext uri="{FF2B5EF4-FFF2-40B4-BE49-F238E27FC236}">
                <a16:creationId xmlns:a16="http://schemas.microsoft.com/office/drawing/2014/main" id="{AB487092-8E4D-A1DF-3625-2E2E77C8B80C}"/>
              </a:ext>
            </a:extLst>
          </p:cNvPr>
          <p:cNvSpPr txBox="1">
            <a:spLocks/>
          </p:cNvSpPr>
          <p:nvPr/>
        </p:nvSpPr>
        <p:spPr>
          <a:xfrm>
            <a:off x="7763257" y="1820206"/>
            <a:ext cx="3261278" cy="1002321"/>
          </a:xfrm>
          <a:prstGeom prst="rect">
            <a:avLst/>
          </a:prstGeom>
          <a:solidFill>
            <a:schemeClr val="accent3"/>
          </a:solidFill>
        </p:spPr>
        <p:txBody>
          <a:bodyPr lIns="182880" t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Consultancy</a:t>
            </a:r>
          </a:p>
        </p:txBody>
      </p:sp>
      <p:pic>
        <p:nvPicPr>
          <p:cNvPr id="8" name="Picture Placeholder 51">
            <a:extLst>
              <a:ext uri="{FF2B5EF4-FFF2-40B4-BE49-F238E27FC236}">
                <a16:creationId xmlns:a16="http://schemas.microsoft.com/office/drawing/2014/main" id="{54EB2336-52EC-AE9F-CFAC-0E040F18B6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0992" y="3230234"/>
            <a:ext cx="1521819" cy="1002386"/>
          </a:xfrm>
          <a:prstGeom prst="rect">
            <a:avLst/>
          </a:prstGeom>
          <a:solidFill>
            <a:schemeClr val="accent1">
              <a:lumMod val="20000"/>
              <a:lumOff val="80000"/>
            </a:schemeClr>
          </a:solidFill>
        </p:spPr>
      </p:pic>
      <p:sp>
        <p:nvSpPr>
          <p:cNvPr id="9" name="Text Placeholder 21">
            <a:extLst>
              <a:ext uri="{FF2B5EF4-FFF2-40B4-BE49-F238E27FC236}">
                <a16:creationId xmlns:a16="http://schemas.microsoft.com/office/drawing/2014/main" id="{EA142800-15BD-2F01-105F-053403FFA774}"/>
              </a:ext>
            </a:extLst>
          </p:cNvPr>
          <p:cNvSpPr txBox="1">
            <a:spLocks/>
          </p:cNvSpPr>
          <p:nvPr/>
        </p:nvSpPr>
        <p:spPr>
          <a:xfrm>
            <a:off x="7760389" y="3229916"/>
            <a:ext cx="3261278" cy="1002321"/>
          </a:xfrm>
          <a:prstGeom prst="rect">
            <a:avLst/>
          </a:prstGeom>
          <a:solidFill>
            <a:schemeClr val="accent3"/>
          </a:solidFill>
        </p:spPr>
        <p:txBody>
          <a:bodyPr lIns="182880" t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Training</a:t>
            </a:r>
          </a:p>
          <a:p>
            <a:endParaRPr lang="en-US" sz="2500">
              <a:solidFill>
                <a:schemeClr val="bg1"/>
              </a:solidFill>
              <a:latin typeface="Univers Condensed" panose="020B0506020202050204" pitchFamily="34" charset="0"/>
            </a:endParaRPr>
          </a:p>
        </p:txBody>
      </p:sp>
      <p:sp>
        <p:nvSpPr>
          <p:cNvPr id="10" name="Text Placeholder 15">
            <a:extLst>
              <a:ext uri="{FF2B5EF4-FFF2-40B4-BE49-F238E27FC236}">
                <a16:creationId xmlns:a16="http://schemas.microsoft.com/office/drawing/2014/main" id="{E733231A-17DE-5196-E337-CDA727184093}"/>
              </a:ext>
            </a:extLst>
          </p:cNvPr>
          <p:cNvSpPr txBox="1">
            <a:spLocks/>
          </p:cNvSpPr>
          <p:nvPr/>
        </p:nvSpPr>
        <p:spPr>
          <a:xfrm>
            <a:off x="2665277" y="4642171"/>
            <a:ext cx="3279800" cy="1002321"/>
          </a:xfrm>
          <a:prstGeom prst="rect">
            <a:avLst/>
          </a:prstGeom>
          <a:solidFill>
            <a:schemeClr val="accent3"/>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Certification</a:t>
            </a:r>
          </a:p>
          <a:p>
            <a:endParaRPr lang="en-US" sz="2500">
              <a:solidFill>
                <a:schemeClr val="bg1"/>
              </a:solidFill>
              <a:latin typeface="Univers Condensed" panose="020B0506020202050204" pitchFamily="34" charset="0"/>
            </a:endParaRPr>
          </a:p>
        </p:txBody>
      </p:sp>
      <p:pic>
        <p:nvPicPr>
          <p:cNvPr id="11" name="Picture Placeholder 47">
            <a:extLst>
              <a:ext uri="{FF2B5EF4-FFF2-40B4-BE49-F238E27FC236}">
                <a16:creationId xmlns:a16="http://schemas.microsoft.com/office/drawing/2014/main" id="{1FEFD7FC-7439-6476-0D0B-2D76A196D12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61698" y="4642138"/>
            <a:ext cx="1503579" cy="1002386"/>
          </a:xfrm>
          <a:prstGeom prst="rect">
            <a:avLst/>
          </a:prstGeom>
          <a:solidFill>
            <a:schemeClr val="accent1">
              <a:lumMod val="20000"/>
              <a:lumOff val="80000"/>
            </a:schemeClr>
          </a:solidFill>
        </p:spPr>
      </p:pic>
      <p:pic>
        <p:nvPicPr>
          <p:cNvPr id="12" name="Picture Placeholder 39">
            <a:extLst>
              <a:ext uri="{FF2B5EF4-FFF2-40B4-BE49-F238E27FC236}">
                <a16:creationId xmlns:a16="http://schemas.microsoft.com/office/drawing/2014/main" id="{38E5D5A0-6EC4-E0E5-E0E8-AE6E8D3537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4187" y="3221386"/>
            <a:ext cx="1521819" cy="1002386"/>
          </a:xfrm>
          <a:prstGeom prst="rect">
            <a:avLst/>
          </a:prstGeom>
          <a:solidFill>
            <a:schemeClr val="accent1">
              <a:lumMod val="20000"/>
              <a:lumOff val="80000"/>
            </a:schemeClr>
          </a:solidFill>
        </p:spPr>
      </p:pic>
      <p:sp>
        <p:nvSpPr>
          <p:cNvPr id="13" name="Text Placeholder 2">
            <a:extLst>
              <a:ext uri="{FF2B5EF4-FFF2-40B4-BE49-F238E27FC236}">
                <a16:creationId xmlns:a16="http://schemas.microsoft.com/office/drawing/2014/main" id="{3C90936C-BC50-B96C-59FA-FA393ADE82C3}"/>
              </a:ext>
            </a:extLst>
          </p:cNvPr>
          <p:cNvSpPr txBox="1">
            <a:spLocks/>
          </p:cNvSpPr>
          <p:nvPr/>
        </p:nvSpPr>
        <p:spPr>
          <a:xfrm>
            <a:off x="2683799" y="3221316"/>
            <a:ext cx="3261278" cy="1002321"/>
          </a:xfrm>
          <a:prstGeom prst="rect">
            <a:avLst/>
          </a:prstGeom>
          <a:solidFill>
            <a:schemeClr val="accent3"/>
          </a:solidFill>
        </p:spPr>
        <p:txBody>
          <a:bodyPr lIns="182880" tIns="18288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Inspection</a:t>
            </a:r>
          </a:p>
          <a:p>
            <a:endParaRPr lang="en-US" sz="2500">
              <a:solidFill>
                <a:schemeClr val="bg1"/>
              </a:solidFill>
              <a:latin typeface="Univers Condensed" panose="020B0506020202050204" pitchFamily="34" charset="0"/>
            </a:endParaRPr>
          </a:p>
        </p:txBody>
      </p:sp>
      <p:pic>
        <p:nvPicPr>
          <p:cNvPr id="14" name="Picture Placeholder 41">
            <a:extLst>
              <a:ext uri="{FF2B5EF4-FFF2-40B4-BE49-F238E27FC236}">
                <a16:creationId xmlns:a16="http://schemas.microsoft.com/office/drawing/2014/main" id="{38B1BABF-03E0-9748-4E43-BCDB5106AEF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61698" y="1799958"/>
            <a:ext cx="1521819" cy="1002386"/>
          </a:xfrm>
          <a:prstGeom prst="rect">
            <a:avLst/>
          </a:prstGeom>
          <a:solidFill>
            <a:schemeClr val="accent1">
              <a:lumMod val="20000"/>
              <a:lumOff val="80000"/>
            </a:schemeClr>
          </a:solidFill>
        </p:spPr>
      </p:pic>
      <p:sp>
        <p:nvSpPr>
          <p:cNvPr id="15" name="Text Placeholder 15">
            <a:extLst>
              <a:ext uri="{FF2B5EF4-FFF2-40B4-BE49-F238E27FC236}">
                <a16:creationId xmlns:a16="http://schemas.microsoft.com/office/drawing/2014/main" id="{E90E8D8C-B9A4-1B66-360F-918F1A2F2A02}"/>
              </a:ext>
            </a:extLst>
          </p:cNvPr>
          <p:cNvSpPr txBox="1">
            <a:spLocks/>
          </p:cNvSpPr>
          <p:nvPr/>
        </p:nvSpPr>
        <p:spPr>
          <a:xfrm>
            <a:off x="2681310" y="1800629"/>
            <a:ext cx="3261278" cy="1002321"/>
          </a:xfrm>
          <a:prstGeom prst="rect">
            <a:avLst/>
          </a:prstGeom>
          <a:solidFill>
            <a:schemeClr val="accent3"/>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Testing</a:t>
            </a:r>
          </a:p>
          <a:p>
            <a:endParaRPr lang="en-US" sz="2500">
              <a:solidFill>
                <a:schemeClr val="bg1"/>
              </a:solidFill>
              <a:latin typeface="Univers Condensed" panose="020B0506020202050204" pitchFamily="34" charset="0"/>
            </a:endParaRPr>
          </a:p>
        </p:txBody>
      </p:sp>
      <p:pic>
        <p:nvPicPr>
          <p:cNvPr id="16" name="Picture 63">
            <a:extLst>
              <a:ext uri="{FF2B5EF4-FFF2-40B4-BE49-F238E27FC236}">
                <a16:creationId xmlns:a16="http://schemas.microsoft.com/office/drawing/2014/main" id="{188CAF6A-2643-EEE4-91F0-27BB06E966B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92511" y="6181725"/>
            <a:ext cx="932400" cy="439230"/>
          </a:xfrm>
          <a:prstGeom prst="rect">
            <a:avLst/>
          </a:prstGeom>
        </p:spPr>
      </p:pic>
      <p:cxnSp>
        <p:nvCxnSpPr>
          <p:cNvPr id="17" name="Straight Connector 18">
            <a:extLst>
              <a:ext uri="{FF2B5EF4-FFF2-40B4-BE49-F238E27FC236}">
                <a16:creationId xmlns:a16="http://schemas.microsoft.com/office/drawing/2014/main" id="{A84B479B-F85F-95E5-F26A-FF452D5787F0}"/>
              </a:ext>
            </a:extLst>
          </p:cNvPr>
          <p:cNvCxnSpPr>
            <a:cxnSpLocks/>
          </p:cNvCxnSpPr>
          <p:nvPr/>
        </p:nvCxnSpPr>
        <p:spPr>
          <a:xfrm>
            <a:off x="479425" y="512763"/>
            <a:ext cx="500062"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pic>
        <p:nvPicPr>
          <p:cNvPr id="18" name="Picture Placeholder 49">
            <a:extLst>
              <a:ext uri="{FF2B5EF4-FFF2-40B4-BE49-F238E27FC236}">
                <a16:creationId xmlns:a16="http://schemas.microsoft.com/office/drawing/2014/main" id="{51471434-5AA3-5A46-383A-8214A44864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1207" y="1820276"/>
            <a:ext cx="1523410" cy="1002386"/>
          </a:xfrm>
          <a:prstGeom prst="rect">
            <a:avLst/>
          </a:prstGeom>
          <a:solidFill>
            <a:schemeClr val="accent1">
              <a:lumMod val="20000"/>
              <a:lumOff val="80000"/>
            </a:schemeClr>
          </a:solidFill>
        </p:spPr>
      </p:pic>
      <p:sp>
        <p:nvSpPr>
          <p:cNvPr id="19" name="Text Placeholder 17">
            <a:extLst>
              <a:ext uri="{FF2B5EF4-FFF2-40B4-BE49-F238E27FC236}">
                <a16:creationId xmlns:a16="http://schemas.microsoft.com/office/drawing/2014/main" id="{0AC073ED-D366-00BA-3D3C-CC77C0739984}"/>
              </a:ext>
            </a:extLst>
          </p:cNvPr>
          <p:cNvSpPr txBox="1">
            <a:spLocks/>
          </p:cNvSpPr>
          <p:nvPr/>
        </p:nvSpPr>
        <p:spPr>
          <a:xfrm>
            <a:off x="7763257" y="1820206"/>
            <a:ext cx="3261278" cy="1002321"/>
          </a:xfrm>
          <a:prstGeom prst="rect">
            <a:avLst/>
          </a:prstGeom>
          <a:solidFill>
            <a:schemeClr val="accent2"/>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Asesoría</a:t>
            </a:r>
            <a:endParaRPr lang="en-US" sz="2500" dirty="0">
              <a:solidFill>
                <a:schemeClr val="bg1"/>
              </a:solidFill>
              <a:latin typeface="Univers Condensed" panose="020B0506020202050204" pitchFamily="34" charset="0"/>
            </a:endParaRPr>
          </a:p>
        </p:txBody>
      </p:sp>
      <p:pic>
        <p:nvPicPr>
          <p:cNvPr id="20" name="Picture Placeholder 51">
            <a:extLst>
              <a:ext uri="{FF2B5EF4-FFF2-40B4-BE49-F238E27FC236}">
                <a16:creationId xmlns:a16="http://schemas.microsoft.com/office/drawing/2014/main" id="{FCECE99D-213A-7BE8-EAC5-7C2FEE8A8D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0992" y="3230234"/>
            <a:ext cx="1521819" cy="1002386"/>
          </a:xfrm>
          <a:prstGeom prst="rect">
            <a:avLst/>
          </a:prstGeom>
          <a:solidFill>
            <a:schemeClr val="accent1">
              <a:lumMod val="20000"/>
              <a:lumOff val="80000"/>
            </a:schemeClr>
          </a:solidFill>
        </p:spPr>
      </p:pic>
      <p:sp>
        <p:nvSpPr>
          <p:cNvPr id="21" name="Text Placeholder 21">
            <a:extLst>
              <a:ext uri="{FF2B5EF4-FFF2-40B4-BE49-F238E27FC236}">
                <a16:creationId xmlns:a16="http://schemas.microsoft.com/office/drawing/2014/main" id="{F53A3016-9A36-DF69-F89B-AE5BBD3C36CF}"/>
              </a:ext>
            </a:extLst>
          </p:cNvPr>
          <p:cNvSpPr txBox="1">
            <a:spLocks/>
          </p:cNvSpPr>
          <p:nvPr/>
        </p:nvSpPr>
        <p:spPr>
          <a:xfrm>
            <a:off x="7760389" y="3229916"/>
            <a:ext cx="3261278" cy="1002321"/>
          </a:xfrm>
          <a:prstGeom prst="rect">
            <a:avLst/>
          </a:prstGeom>
          <a:solidFill>
            <a:schemeClr val="accent2"/>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Formación</a:t>
            </a:r>
          </a:p>
          <a:p>
            <a:endParaRPr lang="en-US" sz="2500" dirty="0">
              <a:solidFill>
                <a:schemeClr val="bg1"/>
              </a:solidFill>
              <a:latin typeface="Univers Condensed" panose="020B0506020202050204" pitchFamily="34" charset="0"/>
            </a:endParaRPr>
          </a:p>
        </p:txBody>
      </p:sp>
      <p:sp>
        <p:nvSpPr>
          <p:cNvPr id="22" name="Text Placeholder 15">
            <a:extLst>
              <a:ext uri="{FF2B5EF4-FFF2-40B4-BE49-F238E27FC236}">
                <a16:creationId xmlns:a16="http://schemas.microsoft.com/office/drawing/2014/main" id="{C954173A-2FD6-3E1F-6D07-04D24919BB4F}"/>
              </a:ext>
            </a:extLst>
          </p:cNvPr>
          <p:cNvSpPr txBox="1">
            <a:spLocks/>
          </p:cNvSpPr>
          <p:nvPr/>
        </p:nvSpPr>
        <p:spPr>
          <a:xfrm>
            <a:off x="2665277" y="4642171"/>
            <a:ext cx="3279800" cy="1002321"/>
          </a:xfrm>
          <a:prstGeom prst="rect">
            <a:avLst/>
          </a:prstGeom>
          <a:solidFill>
            <a:schemeClr val="accent2"/>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err="1">
                <a:solidFill>
                  <a:schemeClr val="bg1"/>
                </a:solidFill>
                <a:latin typeface="Univers Condensed" panose="020B0506020202050204" pitchFamily="34" charset="0"/>
              </a:rPr>
              <a:t>Certificación</a:t>
            </a:r>
            <a:endParaRPr lang="en-US" sz="2500" dirty="0">
              <a:solidFill>
                <a:schemeClr val="bg1"/>
              </a:solidFill>
              <a:latin typeface="Univers Condensed" panose="020B0506020202050204" pitchFamily="34" charset="0"/>
            </a:endParaRPr>
          </a:p>
        </p:txBody>
      </p:sp>
      <p:pic>
        <p:nvPicPr>
          <p:cNvPr id="23" name="Picture Placeholder 47">
            <a:extLst>
              <a:ext uri="{FF2B5EF4-FFF2-40B4-BE49-F238E27FC236}">
                <a16:creationId xmlns:a16="http://schemas.microsoft.com/office/drawing/2014/main" id="{453C9ABF-3EED-1739-4C9D-F5F23EB1B4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61698" y="4642138"/>
            <a:ext cx="1503579" cy="1002386"/>
          </a:xfrm>
          <a:prstGeom prst="rect">
            <a:avLst/>
          </a:prstGeom>
          <a:solidFill>
            <a:schemeClr val="accent1">
              <a:lumMod val="20000"/>
              <a:lumOff val="80000"/>
            </a:schemeClr>
          </a:solidFill>
        </p:spPr>
      </p:pic>
      <p:pic>
        <p:nvPicPr>
          <p:cNvPr id="24" name="Picture Placeholder 39">
            <a:extLst>
              <a:ext uri="{FF2B5EF4-FFF2-40B4-BE49-F238E27FC236}">
                <a16:creationId xmlns:a16="http://schemas.microsoft.com/office/drawing/2014/main" id="{A3C2DA68-9DCE-DBC8-C5A7-209B5E2BE3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4187" y="3221386"/>
            <a:ext cx="1521819" cy="1002386"/>
          </a:xfrm>
          <a:prstGeom prst="rect">
            <a:avLst/>
          </a:prstGeom>
          <a:solidFill>
            <a:schemeClr val="accent1">
              <a:lumMod val="20000"/>
              <a:lumOff val="80000"/>
            </a:schemeClr>
          </a:solidFill>
        </p:spPr>
      </p:pic>
      <p:sp>
        <p:nvSpPr>
          <p:cNvPr id="25" name="Text Placeholder 2">
            <a:extLst>
              <a:ext uri="{FF2B5EF4-FFF2-40B4-BE49-F238E27FC236}">
                <a16:creationId xmlns:a16="http://schemas.microsoft.com/office/drawing/2014/main" id="{75865DC7-A68B-F84E-1F3F-BA5402D09EE4}"/>
              </a:ext>
            </a:extLst>
          </p:cNvPr>
          <p:cNvSpPr txBox="1">
            <a:spLocks/>
          </p:cNvSpPr>
          <p:nvPr/>
        </p:nvSpPr>
        <p:spPr>
          <a:xfrm>
            <a:off x="2683799" y="3221316"/>
            <a:ext cx="3261278" cy="1002321"/>
          </a:xfrm>
          <a:prstGeom prst="rect">
            <a:avLst/>
          </a:prstGeom>
          <a:solidFill>
            <a:schemeClr val="accent2"/>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a:solidFill>
                  <a:schemeClr val="bg1"/>
                </a:solidFill>
                <a:latin typeface="Univers Condensed" panose="020B0506020202050204" pitchFamily="34" charset="0"/>
              </a:rPr>
              <a:t>Inspección</a:t>
            </a:r>
          </a:p>
          <a:p>
            <a:endParaRPr lang="en-US" sz="2500" dirty="0">
              <a:solidFill>
                <a:schemeClr val="bg1"/>
              </a:solidFill>
              <a:latin typeface="Univers Condensed" panose="020B0506020202050204" pitchFamily="34" charset="0"/>
            </a:endParaRPr>
          </a:p>
        </p:txBody>
      </p:sp>
      <p:pic>
        <p:nvPicPr>
          <p:cNvPr id="26" name="Picture Placeholder 41">
            <a:extLst>
              <a:ext uri="{FF2B5EF4-FFF2-40B4-BE49-F238E27FC236}">
                <a16:creationId xmlns:a16="http://schemas.microsoft.com/office/drawing/2014/main" id="{4C87B6F7-F274-6769-C92F-168657D534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61698" y="1799958"/>
            <a:ext cx="1521819" cy="1002386"/>
          </a:xfrm>
          <a:prstGeom prst="rect">
            <a:avLst/>
          </a:prstGeom>
          <a:solidFill>
            <a:schemeClr val="accent1">
              <a:lumMod val="20000"/>
              <a:lumOff val="80000"/>
            </a:schemeClr>
          </a:solidFill>
        </p:spPr>
      </p:pic>
      <p:sp>
        <p:nvSpPr>
          <p:cNvPr id="27" name="Text Placeholder 15">
            <a:extLst>
              <a:ext uri="{FF2B5EF4-FFF2-40B4-BE49-F238E27FC236}">
                <a16:creationId xmlns:a16="http://schemas.microsoft.com/office/drawing/2014/main" id="{760C41D5-96BD-33DF-8B54-8B19774E1047}"/>
              </a:ext>
            </a:extLst>
          </p:cNvPr>
          <p:cNvSpPr txBox="1">
            <a:spLocks/>
          </p:cNvSpPr>
          <p:nvPr/>
        </p:nvSpPr>
        <p:spPr>
          <a:xfrm>
            <a:off x="2681310" y="1800629"/>
            <a:ext cx="3261278" cy="1002321"/>
          </a:xfrm>
          <a:prstGeom prst="rect">
            <a:avLst/>
          </a:prstGeom>
          <a:solidFill>
            <a:schemeClr val="accent2"/>
          </a:solidFill>
        </p:spPr>
        <p:txBody>
          <a:bodyPr vert="horz" lIns="182880" tIns="182880" rIns="72000" bIns="72000" rtlCol="0">
            <a:noAutofit/>
          </a:bodyPr>
          <a:lstStyle>
            <a:lvl1pPr marL="0" indent="0" algn="l" defTabSz="914400" rtl="0" eaLnBrk="1" latinLnBrk="0" hangingPunct="1">
              <a:lnSpc>
                <a:spcPct val="100000"/>
              </a:lnSpc>
              <a:spcBef>
                <a:spcPts val="0"/>
              </a:spcBef>
              <a:spcAft>
                <a:spcPts val="600"/>
              </a:spcAft>
              <a:buClr>
                <a:schemeClr val="accent3"/>
              </a:buClr>
              <a:buFont typeface="Wingdings" pitchFamily="2" charset="2"/>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
                <a:schemeClr val="bg2"/>
              </a:buClr>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Clr>
                <a:schemeClr val="tx2"/>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err="1">
                <a:solidFill>
                  <a:schemeClr val="bg1"/>
                </a:solidFill>
                <a:latin typeface="Univers Condensed" panose="020B0506020202050204" pitchFamily="34" charset="0"/>
              </a:rPr>
              <a:t>Ensayos</a:t>
            </a:r>
            <a:endParaRPr lang="en-US" sz="2500" dirty="0">
              <a:solidFill>
                <a:schemeClr val="bg1"/>
              </a:solidFill>
              <a:latin typeface="Univers Condensed" panose="020B0506020202050204" pitchFamily="34" charset="0"/>
            </a:endParaRPr>
          </a:p>
          <a:p>
            <a:endParaRPr lang="en-US" sz="2500" dirty="0">
              <a:solidFill>
                <a:schemeClr val="bg1"/>
              </a:solidFill>
              <a:latin typeface="Univers Condensed" panose="020B0506020202050204" pitchFamily="34" charset="0"/>
            </a:endParaRPr>
          </a:p>
        </p:txBody>
      </p:sp>
      <p:pic>
        <p:nvPicPr>
          <p:cNvPr id="28" name="Picture 63">
            <a:extLst>
              <a:ext uri="{FF2B5EF4-FFF2-40B4-BE49-F238E27FC236}">
                <a16:creationId xmlns:a16="http://schemas.microsoft.com/office/drawing/2014/main" id="{E287D22B-024D-6F2C-2694-3B24A1111D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92511" y="6181725"/>
            <a:ext cx="932400" cy="439230"/>
          </a:xfrm>
          <a:prstGeom prst="rect">
            <a:avLst/>
          </a:prstGeom>
        </p:spPr>
      </p:pic>
      <p:sp>
        <p:nvSpPr>
          <p:cNvPr id="29" name="Title 4">
            <a:extLst>
              <a:ext uri="{FF2B5EF4-FFF2-40B4-BE49-F238E27FC236}">
                <a16:creationId xmlns:a16="http://schemas.microsoft.com/office/drawing/2014/main" id="{124277E9-5D51-7B4F-2897-00057260DA47}"/>
              </a:ext>
            </a:extLst>
          </p:cNvPr>
          <p:cNvSpPr txBox="1">
            <a:spLocks/>
          </p:cNvSpPr>
          <p:nvPr/>
        </p:nvSpPr>
        <p:spPr>
          <a:xfrm>
            <a:off x="486569" y="688469"/>
            <a:ext cx="11218862" cy="44319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err="1">
                <a:solidFill>
                  <a:schemeClr val="bg1"/>
                </a:solidFill>
                <a:latin typeface="Univers Condensed" panose="020B0506020202050204" pitchFamily="34" charset="0"/>
              </a:rPr>
              <a:t>Servicios</a:t>
            </a:r>
            <a:r>
              <a:rPr lang="en-US" dirty="0">
                <a:solidFill>
                  <a:schemeClr val="bg1"/>
                </a:solidFill>
                <a:latin typeface="Univers Condensed" panose="020B0506020202050204" pitchFamily="34" charset="0"/>
              </a:rPr>
              <a:t> </a:t>
            </a:r>
            <a:r>
              <a:rPr lang="en-US" dirty="0" err="1">
                <a:solidFill>
                  <a:schemeClr val="bg1"/>
                </a:solidFill>
                <a:latin typeface="Univers Condensed" panose="020B0506020202050204" pitchFamily="34" charset="0"/>
              </a:rPr>
              <a:t>globales</a:t>
            </a:r>
            <a:r>
              <a:rPr lang="en-US" dirty="0">
                <a:solidFill>
                  <a:schemeClr val="bg1"/>
                </a:solidFill>
                <a:latin typeface="Univers Condensed" panose="020B0506020202050204" pitchFamily="34" charset="0"/>
              </a:rPr>
              <a:t> </a:t>
            </a:r>
            <a:r>
              <a:rPr lang="en-US" dirty="0" err="1">
                <a:solidFill>
                  <a:schemeClr val="bg1"/>
                </a:solidFill>
                <a:latin typeface="Univers Condensed" panose="020B0506020202050204" pitchFamily="34" charset="0"/>
              </a:rPr>
              <a:t>adaptados</a:t>
            </a:r>
            <a:r>
              <a:rPr lang="en-US" dirty="0">
                <a:solidFill>
                  <a:schemeClr val="bg1"/>
                </a:solidFill>
                <a:latin typeface="Univers Condensed" panose="020B0506020202050204" pitchFamily="34" charset="0"/>
              </a:rPr>
              <a:t> a </a:t>
            </a:r>
            <a:r>
              <a:rPr lang="en-US" dirty="0" err="1">
                <a:solidFill>
                  <a:schemeClr val="bg1"/>
                </a:solidFill>
                <a:latin typeface="Univers Condensed" panose="020B0506020202050204" pitchFamily="34" charset="0"/>
              </a:rPr>
              <a:t>su</a:t>
            </a:r>
            <a:r>
              <a:rPr lang="en-US" dirty="0">
                <a:solidFill>
                  <a:schemeClr val="bg1"/>
                </a:solidFill>
                <a:latin typeface="Univers Condensed" panose="020B0506020202050204" pitchFamily="34" charset="0"/>
              </a:rPr>
              <a:t> </a:t>
            </a:r>
            <a:r>
              <a:rPr lang="en-US" dirty="0" err="1">
                <a:solidFill>
                  <a:schemeClr val="bg1"/>
                </a:solidFill>
                <a:latin typeface="Univers Condensed" panose="020B0506020202050204" pitchFamily="34" charset="0"/>
              </a:rPr>
              <a:t>negocio</a:t>
            </a:r>
            <a:endParaRPr lang="en-US" dirty="0">
              <a:solidFill>
                <a:schemeClr val="bg1"/>
              </a:solidFill>
              <a:latin typeface="Univers Condensed" panose="020B0506020202050204" pitchFamily="34" charset="0"/>
            </a:endParaRPr>
          </a:p>
        </p:txBody>
      </p:sp>
    </p:spTree>
    <p:extLst>
      <p:ext uri="{BB962C8B-B14F-4D97-AF65-F5344CB8AC3E}">
        <p14:creationId xmlns:p14="http://schemas.microsoft.com/office/powerpoint/2010/main" val="38522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73DDD8F-1F93-8F39-25E9-6961E68931DB}"/>
              </a:ext>
            </a:extLst>
          </p:cNvPr>
          <p:cNvPicPr>
            <a:picLocks noChangeAspect="1"/>
          </p:cNvPicPr>
          <p:nvPr/>
        </p:nvPicPr>
        <p:blipFill>
          <a:blip r:embed="rId2"/>
          <a:stretch>
            <a:fillRect/>
          </a:stretch>
        </p:blipFill>
        <p:spPr>
          <a:xfrm>
            <a:off x="1377411" y="1115878"/>
            <a:ext cx="8867695" cy="5268051"/>
          </a:xfrm>
          <a:prstGeom prst="rect">
            <a:avLst/>
          </a:prstGeom>
        </p:spPr>
      </p:pic>
      <p:pic>
        <p:nvPicPr>
          <p:cNvPr id="6" name="Imagen 5">
            <a:extLst>
              <a:ext uri="{FF2B5EF4-FFF2-40B4-BE49-F238E27FC236}">
                <a16:creationId xmlns:a16="http://schemas.microsoft.com/office/drawing/2014/main" id="{2D272C9B-0AA2-A2CF-0965-28DB4A2A2B13}"/>
              </a:ext>
            </a:extLst>
          </p:cNvPr>
          <p:cNvPicPr>
            <a:picLocks noChangeAspect="1"/>
          </p:cNvPicPr>
          <p:nvPr/>
        </p:nvPicPr>
        <p:blipFill>
          <a:blip r:embed="rId3"/>
          <a:stretch>
            <a:fillRect/>
          </a:stretch>
        </p:blipFill>
        <p:spPr>
          <a:xfrm>
            <a:off x="0" y="108211"/>
            <a:ext cx="1592491" cy="767808"/>
          </a:xfrm>
          <a:prstGeom prst="rect">
            <a:avLst/>
          </a:prstGeom>
        </p:spPr>
      </p:pic>
    </p:spTree>
    <p:extLst>
      <p:ext uri="{BB962C8B-B14F-4D97-AF65-F5344CB8AC3E}">
        <p14:creationId xmlns:p14="http://schemas.microsoft.com/office/powerpoint/2010/main" val="413989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INTRODUCCIÓN</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6" name="CuadroTexto 5">
            <a:extLst>
              <a:ext uri="{FF2B5EF4-FFF2-40B4-BE49-F238E27FC236}">
                <a16:creationId xmlns:a16="http://schemas.microsoft.com/office/drawing/2014/main" id="{00EABAD0-9A83-48A9-6113-A649E38BBCD6}"/>
              </a:ext>
            </a:extLst>
          </p:cNvPr>
          <p:cNvSpPr txBox="1"/>
          <p:nvPr/>
        </p:nvSpPr>
        <p:spPr>
          <a:xfrm>
            <a:off x="1592489" y="2678318"/>
            <a:ext cx="8890201" cy="923330"/>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ESQUEMA SERMI  REGULA EL </a:t>
            </a:r>
            <a:r>
              <a:rPr lang="es-ES" b="1" dirty="0">
                <a:latin typeface="Univers Condensed" panose="020B0506020202050204" pitchFamily="34" charset="0"/>
              </a:rPr>
              <a:t>ACCESO DE EMPLEADOS</a:t>
            </a:r>
            <a:r>
              <a:rPr lang="es-ES" dirty="0">
                <a:latin typeface="Univers Condensed" panose="020B0506020202050204" pitchFamily="34" charset="0"/>
              </a:rPr>
              <a:t> DE </a:t>
            </a:r>
            <a:r>
              <a:rPr lang="es-ES" b="1" dirty="0">
                <a:latin typeface="Univers Condensed" panose="020B0506020202050204" pitchFamily="34" charset="0"/>
              </a:rPr>
              <a:t>OPERADORES INDEPENDIENTES</a:t>
            </a:r>
            <a:r>
              <a:rPr lang="es-ES" dirty="0">
                <a:latin typeface="Univers Condensed" panose="020B0506020202050204" pitchFamily="34" charset="0"/>
              </a:rPr>
              <a:t> (TALLERES Y PROVEEDORES DE SERVICIOS REMOTOS) A LA </a:t>
            </a:r>
            <a:r>
              <a:rPr lang="es-ES" b="1" dirty="0">
                <a:latin typeface="Univers Condensed" panose="020B0506020202050204" pitchFamily="34" charset="0"/>
              </a:rPr>
              <a:t>INFORMACIÓN TÉCNICA </a:t>
            </a:r>
            <a:r>
              <a:rPr lang="es-ES" dirty="0">
                <a:latin typeface="Univers Condensed" panose="020B0506020202050204" pitchFamily="34" charset="0"/>
              </a:rPr>
              <a:t>DEL FABRICANTE </a:t>
            </a:r>
            <a:r>
              <a:rPr lang="es-ES" b="1" dirty="0">
                <a:latin typeface="Univers Condensed" panose="020B0506020202050204" pitchFamily="34" charset="0"/>
              </a:rPr>
              <a:t>RELATIVA A LA SEGURIDAD</a:t>
            </a:r>
          </a:p>
        </p:txBody>
      </p:sp>
      <p:sp>
        <p:nvSpPr>
          <p:cNvPr id="7" name="CuadroTexto 6">
            <a:extLst>
              <a:ext uri="{FF2B5EF4-FFF2-40B4-BE49-F238E27FC236}">
                <a16:creationId xmlns:a16="http://schemas.microsoft.com/office/drawing/2014/main" id="{8575B5E2-C321-F3D0-0892-FB04231B5D66}"/>
              </a:ext>
            </a:extLst>
          </p:cNvPr>
          <p:cNvSpPr txBox="1"/>
          <p:nvPr/>
        </p:nvSpPr>
        <p:spPr>
          <a:xfrm>
            <a:off x="1605928" y="876019"/>
            <a:ext cx="8890201" cy="646331"/>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EL ESQUEMA SERMI DESARROLLA EL REGLAMENTO UE </a:t>
            </a:r>
            <a:r>
              <a:rPr lang="es-ES" b="1" dirty="0">
                <a:latin typeface="Univers Condensed" panose="020B0506020202050204" pitchFamily="34" charset="0"/>
              </a:rPr>
              <a:t>2018/858 </a:t>
            </a:r>
            <a:r>
              <a:rPr lang="es-ES" dirty="0">
                <a:latin typeface="Univers Condensed" panose="020B0506020202050204" pitchFamily="34" charset="0"/>
              </a:rPr>
              <a:t>SOBRE</a:t>
            </a:r>
          </a:p>
          <a:p>
            <a:pPr algn="ctr"/>
            <a:r>
              <a:rPr lang="es-ES" b="1" dirty="0">
                <a:latin typeface="Univers Condensed" panose="020B0506020202050204" pitchFamily="34" charset="0"/>
              </a:rPr>
              <a:t> HOMOLOGACIÓN DE VEHÍCULOS </a:t>
            </a:r>
          </a:p>
        </p:txBody>
      </p:sp>
      <p:sp>
        <p:nvSpPr>
          <p:cNvPr id="8" name="CuadroTexto 7">
            <a:extLst>
              <a:ext uri="{FF2B5EF4-FFF2-40B4-BE49-F238E27FC236}">
                <a16:creationId xmlns:a16="http://schemas.microsoft.com/office/drawing/2014/main" id="{B4DE70E3-1981-0257-D0CA-8003D899A79B}"/>
              </a:ext>
            </a:extLst>
          </p:cNvPr>
          <p:cNvSpPr txBox="1"/>
          <p:nvPr/>
        </p:nvSpPr>
        <p:spPr>
          <a:xfrm>
            <a:off x="1592490" y="1631383"/>
            <a:ext cx="8890201" cy="923330"/>
          </a:xfrm>
          <a:prstGeom prst="rect">
            <a:avLst/>
          </a:prstGeom>
          <a:noFill/>
          <a:ln>
            <a:solidFill>
              <a:srgbClr val="002060"/>
            </a:solidFill>
          </a:ln>
        </p:spPr>
        <p:txBody>
          <a:bodyPr wrap="square" rtlCol="0">
            <a:spAutoFit/>
          </a:bodyPr>
          <a:lstStyle/>
          <a:p>
            <a:pPr algn="ctr"/>
            <a:r>
              <a:rPr lang="es-ES" dirty="0">
                <a:latin typeface="Univers Condensed" panose="020B0506020202050204" pitchFamily="34" charset="0"/>
              </a:rPr>
              <a:t>ESTE REGLAMENTO ES EL QUE </a:t>
            </a:r>
            <a:r>
              <a:rPr lang="es-ES" b="1" dirty="0">
                <a:latin typeface="Univers Condensed" panose="020B0506020202050204" pitchFamily="34" charset="0"/>
              </a:rPr>
              <a:t>OBLIGA A LOS FABRICANTES </a:t>
            </a:r>
            <a:r>
              <a:rPr lang="es-ES" dirty="0">
                <a:latin typeface="Univers Condensed" panose="020B0506020202050204" pitchFamily="34" charset="0"/>
              </a:rPr>
              <a:t>DE VEHÍCULOS A </a:t>
            </a:r>
            <a:r>
              <a:rPr lang="es-ES" b="1" dirty="0">
                <a:latin typeface="Univers Condensed" panose="020B0506020202050204" pitchFamily="34" charset="0"/>
              </a:rPr>
              <a:t>PROPORCIONAR INFORMACIÓN </a:t>
            </a:r>
            <a:r>
              <a:rPr lang="es-ES" dirty="0">
                <a:latin typeface="Univers Condensed" panose="020B0506020202050204" pitchFamily="34" charset="0"/>
              </a:rPr>
              <a:t>TÉCNICA DE </a:t>
            </a:r>
            <a:r>
              <a:rPr lang="es-ES" b="1" dirty="0">
                <a:latin typeface="Univers Condensed" panose="020B0506020202050204" pitchFamily="34" charset="0"/>
              </a:rPr>
              <a:t>MANTENIMIENTO Y REPARACIÓN </a:t>
            </a:r>
            <a:r>
              <a:rPr lang="es-ES" dirty="0">
                <a:latin typeface="Univers Condensed" panose="020B0506020202050204" pitchFamily="34" charset="0"/>
              </a:rPr>
              <a:t>A LOS </a:t>
            </a:r>
            <a:r>
              <a:rPr lang="es-ES" b="1" dirty="0">
                <a:latin typeface="Univers Condensed" panose="020B0506020202050204" pitchFamily="34" charset="0"/>
              </a:rPr>
              <a:t>OPERADORES INDEPENDIENTES</a:t>
            </a:r>
          </a:p>
        </p:txBody>
      </p:sp>
      <p:sp>
        <p:nvSpPr>
          <p:cNvPr id="9" name="CuadroTexto 8">
            <a:extLst>
              <a:ext uri="{FF2B5EF4-FFF2-40B4-BE49-F238E27FC236}">
                <a16:creationId xmlns:a16="http://schemas.microsoft.com/office/drawing/2014/main" id="{3A2F1CB6-141F-4371-FD56-5F67B443BEBA}"/>
              </a:ext>
            </a:extLst>
          </p:cNvPr>
          <p:cNvSpPr txBox="1"/>
          <p:nvPr/>
        </p:nvSpPr>
        <p:spPr>
          <a:xfrm>
            <a:off x="962902" y="4298504"/>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REPROGRAMACIÓN DE INMOVILIZADORES</a:t>
            </a:r>
          </a:p>
        </p:txBody>
      </p:sp>
      <p:sp>
        <p:nvSpPr>
          <p:cNvPr id="10" name="CuadroTexto 9">
            <a:extLst>
              <a:ext uri="{FF2B5EF4-FFF2-40B4-BE49-F238E27FC236}">
                <a16:creationId xmlns:a16="http://schemas.microsoft.com/office/drawing/2014/main" id="{1C476685-C0B0-AA4E-A889-A3B48F6F6FB3}"/>
              </a:ext>
            </a:extLst>
          </p:cNvPr>
          <p:cNvSpPr txBox="1"/>
          <p:nvPr/>
        </p:nvSpPr>
        <p:spPr>
          <a:xfrm>
            <a:off x="5957125" y="4298504"/>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REPARACIÓN DE PUERTAS Y ACCESOS</a:t>
            </a:r>
          </a:p>
        </p:txBody>
      </p:sp>
      <p:sp>
        <p:nvSpPr>
          <p:cNvPr id="11" name="CuadroTexto 10">
            <a:extLst>
              <a:ext uri="{FF2B5EF4-FFF2-40B4-BE49-F238E27FC236}">
                <a16:creationId xmlns:a16="http://schemas.microsoft.com/office/drawing/2014/main" id="{36BC2AF6-FE5F-A3E1-4209-365CCA6CD646}"/>
              </a:ext>
            </a:extLst>
          </p:cNvPr>
          <p:cNvSpPr txBox="1"/>
          <p:nvPr/>
        </p:nvSpPr>
        <p:spPr>
          <a:xfrm>
            <a:off x="962902" y="4858396"/>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CODIFICACIÓN DE LLAVES</a:t>
            </a:r>
          </a:p>
        </p:txBody>
      </p:sp>
      <p:sp>
        <p:nvSpPr>
          <p:cNvPr id="12" name="CuadroTexto 11">
            <a:extLst>
              <a:ext uri="{FF2B5EF4-FFF2-40B4-BE49-F238E27FC236}">
                <a16:creationId xmlns:a16="http://schemas.microsoft.com/office/drawing/2014/main" id="{FE16BBF7-1A5D-3EE5-4A86-45CC40C76868}"/>
              </a:ext>
            </a:extLst>
          </p:cNvPr>
          <p:cNvSpPr txBox="1"/>
          <p:nvPr/>
        </p:nvSpPr>
        <p:spPr>
          <a:xfrm>
            <a:off x="5957125" y="4852501"/>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COLUMNAS DE DIRECCIÓN</a:t>
            </a:r>
          </a:p>
        </p:txBody>
      </p:sp>
      <p:sp>
        <p:nvSpPr>
          <p:cNvPr id="13" name="CuadroTexto 12">
            <a:extLst>
              <a:ext uri="{FF2B5EF4-FFF2-40B4-BE49-F238E27FC236}">
                <a16:creationId xmlns:a16="http://schemas.microsoft.com/office/drawing/2014/main" id="{D0C4FB64-DE54-A077-F579-21D37F2EBFB0}"/>
              </a:ext>
            </a:extLst>
          </p:cNvPr>
          <p:cNvSpPr txBox="1"/>
          <p:nvPr/>
        </p:nvSpPr>
        <p:spPr>
          <a:xfrm>
            <a:off x="920430" y="5941038"/>
            <a:ext cx="10073390" cy="646331"/>
          </a:xfrm>
          <a:prstGeom prst="rect">
            <a:avLst/>
          </a:prstGeom>
          <a:noFill/>
          <a:ln>
            <a:solidFill>
              <a:srgbClr val="002060"/>
            </a:solidFill>
          </a:ln>
        </p:spPr>
        <p:txBody>
          <a:bodyPr wrap="square" rtlCol="0">
            <a:spAutoFit/>
          </a:bodyPr>
          <a:lstStyle/>
          <a:p>
            <a:pPr algn="ctr"/>
            <a:r>
              <a:rPr lang="es-ES" b="1" dirty="0">
                <a:solidFill>
                  <a:srgbClr val="FF6600"/>
                </a:solidFill>
                <a:latin typeface="Univers Condensed" panose="020B0506020202050204" pitchFamily="34" charset="0"/>
              </a:rPr>
              <a:t>NOTA: CADA FABRICANTE DEFINE QUÉ PARTE DE SU INFORMACIÓN TÉCNICA ESTARÁ RESTRINGIDA POR SERMI</a:t>
            </a:r>
          </a:p>
        </p:txBody>
      </p:sp>
      <p:sp>
        <p:nvSpPr>
          <p:cNvPr id="14" name="CuadroTexto 13">
            <a:extLst>
              <a:ext uri="{FF2B5EF4-FFF2-40B4-BE49-F238E27FC236}">
                <a16:creationId xmlns:a16="http://schemas.microsoft.com/office/drawing/2014/main" id="{272A2B93-F59C-CE50-0335-66452DD315B3}"/>
              </a:ext>
            </a:extLst>
          </p:cNvPr>
          <p:cNvSpPr txBox="1"/>
          <p:nvPr/>
        </p:nvSpPr>
        <p:spPr>
          <a:xfrm>
            <a:off x="962902" y="5403947"/>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CENTRALITAS (ESC)</a:t>
            </a:r>
          </a:p>
        </p:txBody>
      </p:sp>
      <p:sp>
        <p:nvSpPr>
          <p:cNvPr id="2" name="CuadroTexto 1">
            <a:extLst>
              <a:ext uri="{FF2B5EF4-FFF2-40B4-BE49-F238E27FC236}">
                <a16:creationId xmlns:a16="http://schemas.microsoft.com/office/drawing/2014/main" id="{D984948B-82CA-6E94-8B4D-AF62F264754C}"/>
              </a:ext>
            </a:extLst>
          </p:cNvPr>
          <p:cNvSpPr txBox="1"/>
          <p:nvPr/>
        </p:nvSpPr>
        <p:spPr>
          <a:xfrm>
            <a:off x="5957125" y="5403947"/>
            <a:ext cx="4715872" cy="369332"/>
          </a:xfrm>
          <a:prstGeom prst="rect">
            <a:avLst/>
          </a:prstGeom>
          <a:noFill/>
          <a:ln>
            <a:solidFill>
              <a:srgbClr val="002060"/>
            </a:solidFill>
          </a:ln>
        </p:spPr>
        <p:txBody>
          <a:bodyPr wrap="square" rtlCol="0">
            <a:spAutoFit/>
          </a:bodyPr>
          <a:lstStyle/>
          <a:p>
            <a:pPr algn="ctr"/>
            <a:r>
              <a:rPr lang="es-ES" b="1" dirty="0">
                <a:solidFill>
                  <a:srgbClr val="0070C0"/>
                </a:solidFill>
                <a:latin typeface="Univers Condensed" panose="020B0506020202050204" pitchFamily="34" charset="0"/>
              </a:rPr>
              <a:t>??????</a:t>
            </a:r>
          </a:p>
        </p:txBody>
      </p:sp>
    </p:spTree>
    <p:extLst>
      <p:ext uri="{BB962C8B-B14F-4D97-AF65-F5344CB8AC3E}">
        <p14:creationId xmlns:p14="http://schemas.microsoft.com/office/powerpoint/2010/main" val="420390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APLICACIÓN</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2" name="CuadroTexto 1">
            <a:extLst>
              <a:ext uri="{FF2B5EF4-FFF2-40B4-BE49-F238E27FC236}">
                <a16:creationId xmlns:a16="http://schemas.microsoft.com/office/drawing/2014/main" id="{14824888-4D6D-394B-4328-EF692C8889FE}"/>
              </a:ext>
            </a:extLst>
          </p:cNvPr>
          <p:cNvSpPr txBox="1"/>
          <p:nvPr/>
        </p:nvSpPr>
        <p:spPr>
          <a:xfrm>
            <a:off x="376737" y="1075257"/>
            <a:ext cx="2891120" cy="338554"/>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OPERADORES INDEPENDIENTES</a:t>
            </a:r>
          </a:p>
        </p:txBody>
      </p:sp>
      <p:sp>
        <p:nvSpPr>
          <p:cNvPr id="3" name="CuadroTexto 2">
            <a:extLst>
              <a:ext uri="{FF2B5EF4-FFF2-40B4-BE49-F238E27FC236}">
                <a16:creationId xmlns:a16="http://schemas.microsoft.com/office/drawing/2014/main" id="{D5D130D9-3E34-533B-051B-BE111972D19C}"/>
              </a:ext>
            </a:extLst>
          </p:cNvPr>
          <p:cNvSpPr txBox="1"/>
          <p:nvPr/>
        </p:nvSpPr>
        <p:spPr>
          <a:xfrm>
            <a:off x="3469706" y="1082094"/>
            <a:ext cx="3835501" cy="338554"/>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PROVEEDORES DE SERVICIOS REMOTOS</a:t>
            </a:r>
          </a:p>
        </p:txBody>
      </p:sp>
      <p:sp>
        <p:nvSpPr>
          <p:cNvPr id="6" name="CuadroTexto 5">
            <a:extLst>
              <a:ext uri="{FF2B5EF4-FFF2-40B4-BE49-F238E27FC236}">
                <a16:creationId xmlns:a16="http://schemas.microsoft.com/office/drawing/2014/main" id="{0B0BA4CB-2B6F-FC26-5EFD-77D0F012EE1F}"/>
              </a:ext>
            </a:extLst>
          </p:cNvPr>
          <p:cNvSpPr txBox="1"/>
          <p:nvPr/>
        </p:nvSpPr>
        <p:spPr>
          <a:xfrm>
            <a:off x="7619998" y="1080619"/>
            <a:ext cx="3835501" cy="338554"/>
          </a:xfrm>
          <a:prstGeom prst="rect">
            <a:avLst/>
          </a:prstGeom>
          <a:noFill/>
          <a:ln>
            <a:solidFill>
              <a:srgbClr val="002060"/>
            </a:solidFill>
          </a:ln>
        </p:spPr>
        <p:txBody>
          <a:bodyPr wrap="square" rtlCol="0">
            <a:spAutoFit/>
          </a:bodyPr>
          <a:lstStyle/>
          <a:p>
            <a:pPr algn="ctr"/>
            <a:r>
              <a:rPr lang="es-ES" sz="1600" dirty="0">
                <a:latin typeface="Univers Condensed" panose="020B0506020202050204" pitchFamily="34" charset="0"/>
              </a:rPr>
              <a:t>CONCESIONARIOS O REDES OFICIALES</a:t>
            </a:r>
          </a:p>
        </p:txBody>
      </p:sp>
      <p:cxnSp>
        <p:nvCxnSpPr>
          <p:cNvPr id="8" name="Conector recto 7">
            <a:extLst>
              <a:ext uri="{FF2B5EF4-FFF2-40B4-BE49-F238E27FC236}">
                <a16:creationId xmlns:a16="http://schemas.microsoft.com/office/drawing/2014/main" id="{06D4CE91-9229-C61A-2B9D-13F22928E25E}"/>
              </a:ext>
            </a:extLst>
          </p:cNvPr>
          <p:cNvCxnSpPr/>
          <p:nvPr/>
        </p:nvCxnSpPr>
        <p:spPr>
          <a:xfrm>
            <a:off x="7619998" y="1075257"/>
            <a:ext cx="3835501" cy="338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E5F267A0-6369-B1F8-5F84-4A9F4484F9A1}"/>
              </a:ext>
            </a:extLst>
          </p:cNvPr>
          <p:cNvCxnSpPr>
            <a:cxnSpLocks/>
          </p:cNvCxnSpPr>
          <p:nvPr/>
        </p:nvCxnSpPr>
        <p:spPr>
          <a:xfrm flipV="1">
            <a:off x="7619998" y="1080619"/>
            <a:ext cx="3835501" cy="3331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2113C876-4D17-8CA4-FC31-E9B5F202D43B}"/>
              </a:ext>
            </a:extLst>
          </p:cNvPr>
          <p:cNvSpPr txBox="1"/>
          <p:nvPr/>
        </p:nvSpPr>
        <p:spPr>
          <a:xfrm>
            <a:off x="1592491" y="1670173"/>
            <a:ext cx="4447597" cy="584775"/>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REPARACIONES O MANTENIMIENTO EN ASPECTOS DE SEGURIDAD</a:t>
            </a:r>
          </a:p>
        </p:txBody>
      </p:sp>
      <p:sp>
        <p:nvSpPr>
          <p:cNvPr id="13" name="CuadroTexto 12">
            <a:extLst>
              <a:ext uri="{FF2B5EF4-FFF2-40B4-BE49-F238E27FC236}">
                <a16:creationId xmlns:a16="http://schemas.microsoft.com/office/drawing/2014/main" id="{90C4C83A-C13E-7DC3-F616-5C457B2E5D01}"/>
              </a:ext>
            </a:extLst>
          </p:cNvPr>
          <p:cNvSpPr txBox="1"/>
          <p:nvPr/>
        </p:nvSpPr>
        <p:spPr>
          <a:xfrm>
            <a:off x="6421822" y="1670172"/>
            <a:ext cx="4447597" cy="584775"/>
          </a:xfrm>
          <a:prstGeom prst="rect">
            <a:avLst/>
          </a:prstGeom>
          <a:noFill/>
          <a:ln>
            <a:solidFill>
              <a:srgbClr val="002060"/>
            </a:solidFill>
          </a:ln>
        </p:spPr>
        <p:txBody>
          <a:bodyPr wrap="square" rtlCol="0">
            <a:spAutoFit/>
          </a:bodyPr>
          <a:lstStyle>
            <a:defPPr>
              <a:defRPr lang="es-ES"/>
            </a:defPPr>
            <a:lvl1pPr algn="ctr">
              <a:defRPr sz="1600">
                <a:latin typeface="Univers Condensed" panose="020B0506020202050204" pitchFamily="34" charset="0"/>
              </a:defRPr>
            </a:lvl1pPr>
          </a:lstStyle>
          <a:p>
            <a:r>
              <a:rPr lang="es-ES" dirty="0"/>
              <a:t>REPARACIONES O MANTENIMIENTO EN OTROS ASPECTOS</a:t>
            </a:r>
          </a:p>
        </p:txBody>
      </p:sp>
      <p:cxnSp>
        <p:nvCxnSpPr>
          <p:cNvPr id="14" name="Conector recto 13">
            <a:extLst>
              <a:ext uri="{FF2B5EF4-FFF2-40B4-BE49-F238E27FC236}">
                <a16:creationId xmlns:a16="http://schemas.microsoft.com/office/drawing/2014/main" id="{40E4DA7A-C761-50DE-30E4-84692592567F}"/>
              </a:ext>
            </a:extLst>
          </p:cNvPr>
          <p:cNvCxnSpPr>
            <a:cxnSpLocks/>
          </p:cNvCxnSpPr>
          <p:nvPr/>
        </p:nvCxnSpPr>
        <p:spPr>
          <a:xfrm>
            <a:off x="6421822" y="1681113"/>
            <a:ext cx="4447597" cy="5738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2F1F8A61-DFB5-1F5B-B9DA-C4FB5A7F1192}"/>
              </a:ext>
            </a:extLst>
          </p:cNvPr>
          <p:cNvCxnSpPr>
            <a:cxnSpLocks/>
          </p:cNvCxnSpPr>
          <p:nvPr/>
        </p:nvCxnSpPr>
        <p:spPr>
          <a:xfrm flipV="1">
            <a:off x="6421822" y="1677009"/>
            <a:ext cx="4447597" cy="577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D051CFC6-FBDD-BBFB-9ADA-4EDF50519BE5}"/>
              </a:ext>
            </a:extLst>
          </p:cNvPr>
          <p:cNvCxnSpPr/>
          <p:nvPr/>
        </p:nvCxnSpPr>
        <p:spPr>
          <a:xfrm>
            <a:off x="3597639" y="454202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37CE5028-7439-D866-D2FD-D769195BE19F}"/>
              </a:ext>
            </a:extLst>
          </p:cNvPr>
          <p:cNvPicPr>
            <a:picLocks noChangeAspect="1"/>
          </p:cNvPicPr>
          <p:nvPr/>
        </p:nvPicPr>
        <p:blipFill>
          <a:blip r:embed="rId3"/>
          <a:stretch>
            <a:fillRect/>
          </a:stretch>
        </p:blipFill>
        <p:spPr>
          <a:xfrm>
            <a:off x="290251" y="4282050"/>
            <a:ext cx="5747340" cy="2102944"/>
          </a:xfrm>
          <a:prstGeom prst="rect">
            <a:avLst/>
          </a:prstGeom>
        </p:spPr>
      </p:pic>
      <p:sp>
        <p:nvSpPr>
          <p:cNvPr id="23" name="CuadroTexto 22">
            <a:extLst>
              <a:ext uri="{FF2B5EF4-FFF2-40B4-BE49-F238E27FC236}">
                <a16:creationId xmlns:a16="http://schemas.microsoft.com/office/drawing/2014/main" id="{D3044994-C1A7-CA2D-CAA1-8A1244B1A22B}"/>
              </a:ext>
            </a:extLst>
          </p:cNvPr>
          <p:cNvSpPr txBox="1"/>
          <p:nvPr/>
        </p:nvSpPr>
        <p:spPr>
          <a:xfrm>
            <a:off x="4956487" y="2499943"/>
            <a:ext cx="5327022" cy="584775"/>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EMPLEAN UN PROVEEDOR DE SERVICIOS REMOTOS PARA ACCEDER A LA INFORMACIÓN</a:t>
            </a:r>
          </a:p>
        </p:txBody>
      </p:sp>
      <p:sp>
        <p:nvSpPr>
          <p:cNvPr id="24" name="CuadroTexto 23">
            <a:extLst>
              <a:ext uri="{FF2B5EF4-FFF2-40B4-BE49-F238E27FC236}">
                <a16:creationId xmlns:a16="http://schemas.microsoft.com/office/drawing/2014/main" id="{640A65A3-949C-9BE3-13B2-E00B596103C7}"/>
              </a:ext>
            </a:extLst>
          </p:cNvPr>
          <p:cNvSpPr txBox="1"/>
          <p:nvPr/>
        </p:nvSpPr>
        <p:spPr>
          <a:xfrm>
            <a:off x="676538" y="2504235"/>
            <a:ext cx="3835501" cy="584775"/>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ACCEDEN ELLOS MISMOS A LA INFORMACIÓN DEL FABRICANTE</a:t>
            </a:r>
          </a:p>
        </p:txBody>
      </p:sp>
      <p:sp>
        <p:nvSpPr>
          <p:cNvPr id="25" name="CuadroTexto 24">
            <a:extLst>
              <a:ext uri="{FF2B5EF4-FFF2-40B4-BE49-F238E27FC236}">
                <a16:creationId xmlns:a16="http://schemas.microsoft.com/office/drawing/2014/main" id="{83DDBE0B-F71C-B79B-2872-4FAB29308139}"/>
              </a:ext>
            </a:extLst>
          </p:cNvPr>
          <p:cNvSpPr txBox="1"/>
          <p:nvPr/>
        </p:nvSpPr>
        <p:spPr>
          <a:xfrm>
            <a:off x="5345025" y="3336576"/>
            <a:ext cx="4447597" cy="584775"/>
          </a:xfrm>
          <a:prstGeom prst="rect">
            <a:avLst/>
          </a:prstGeom>
          <a:noFill/>
          <a:ln>
            <a:solidFill>
              <a:srgbClr val="002060"/>
            </a:solidFill>
          </a:ln>
        </p:spPr>
        <p:txBody>
          <a:bodyPr wrap="square" rtlCol="0">
            <a:spAutoFit/>
          </a:bodyPr>
          <a:lstStyle>
            <a:defPPr>
              <a:defRPr lang="es-ES"/>
            </a:defPPr>
            <a:lvl1pPr algn="ctr">
              <a:defRPr sz="1600">
                <a:latin typeface="Univers Condensed" panose="020B0506020202050204" pitchFamily="34" charset="0"/>
              </a:defRPr>
            </a:lvl1pPr>
          </a:lstStyle>
          <a:p>
            <a:r>
              <a:rPr lang="es-ES" dirty="0"/>
              <a:t>EMPLEADOS QUE NO ACCEDEN A LA INFORMACIÓN SERMI</a:t>
            </a:r>
          </a:p>
        </p:txBody>
      </p:sp>
      <p:cxnSp>
        <p:nvCxnSpPr>
          <p:cNvPr id="26" name="Conector recto 25">
            <a:extLst>
              <a:ext uri="{FF2B5EF4-FFF2-40B4-BE49-F238E27FC236}">
                <a16:creationId xmlns:a16="http://schemas.microsoft.com/office/drawing/2014/main" id="{FB6A6382-B564-2518-74BB-0EC40FF21AE4}"/>
              </a:ext>
            </a:extLst>
          </p:cNvPr>
          <p:cNvCxnSpPr>
            <a:cxnSpLocks/>
          </p:cNvCxnSpPr>
          <p:nvPr/>
        </p:nvCxnSpPr>
        <p:spPr>
          <a:xfrm>
            <a:off x="5345025" y="3347517"/>
            <a:ext cx="4447597" cy="5738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89F1BC0-A622-D1BD-5A33-027976F66A35}"/>
              </a:ext>
            </a:extLst>
          </p:cNvPr>
          <p:cNvCxnSpPr>
            <a:cxnSpLocks/>
          </p:cNvCxnSpPr>
          <p:nvPr/>
        </p:nvCxnSpPr>
        <p:spPr>
          <a:xfrm flipV="1">
            <a:off x="5345025" y="3343413"/>
            <a:ext cx="4447597" cy="5779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329924DF-C8D7-BE3F-E698-966E8CB8928E}"/>
              </a:ext>
            </a:extLst>
          </p:cNvPr>
          <p:cNvSpPr txBox="1"/>
          <p:nvPr/>
        </p:nvSpPr>
        <p:spPr>
          <a:xfrm>
            <a:off x="1321108" y="3353476"/>
            <a:ext cx="3835501" cy="584775"/>
          </a:xfrm>
          <a:prstGeom prst="rect">
            <a:avLst/>
          </a:prstGeom>
          <a:noFill/>
          <a:ln>
            <a:solidFill>
              <a:srgbClr val="002060"/>
            </a:solidFill>
          </a:ln>
        </p:spPr>
        <p:txBody>
          <a:bodyPr wrap="square" rtlCol="0">
            <a:spAutoFit/>
          </a:bodyPr>
          <a:lstStyle/>
          <a:p>
            <a:pPr algn="ctr"/>
            <a:r>
              <a:rPr lang="es-ES" sz="1600" dirty="0">
                <a:solidFill>
                  <a:srgbClr val="00B050"/>
                </a:solidFill>
                <a:latin typeface="Univers Condensed" panose="020B0506020202050204" pitchFamily="34" charset="0"/>
              </a:rPr>
              <a:t>EMPLEADOS QUE ACCEDEN A LA INFORMACIÓN SERMI</a:t>
            </a:r>
          </a:p>
        </p:txBody>
      </p:sp>
      <p:sp>
        <p:nvSpPr>
          <p:cNvPr id="7" name="CuadroTexto 6">
            <a:extLst>
              <a:ext uri="{FF2B5EF4-FFF2-40B4-BE49-F238E27FC236}">
                <a16:creationId xmlns:a16="http://schemas.microsoft.com/office/drawing/2014/main" id="{54FBF7A6-58FF-CC69-5D8D-94A74864C8FC}"/>
              </a:ext>
            </a:extLst>
          </p:cNvPr>
          <p:cNvSpPr txBox="1"/>
          <p:nvPr/>
        </p:nvSpPr>
        <p:spPr>
          <a:xfrm>
            <a:off x="7120755" y="4907666"/>
            <a:ext cx="4281751" cy="1477328"/>
          </a:xfrm>
          <a:prstGeom prst="rect">
            <a:avLst/>
          </a:prstGeom>
          <a:solidFill>
            <a:schemeClr val="accent2"/>
          </a:solidFill>
        </p:spPr>
        <p:txBody>
          <a:bodyPr wrap="square" rtlCol="0">
            <a:spAutoFit/>
          </a:bodyPr>
          <a:lstStyle/>
          <a:p>
            <a:r>
              <a:rPr lang="es-ES" dirty="0">
                <a:solidFill>
                  <a:schemeClr val="bg1"/>
                </a:solidFill>
                <a:latin typeface="Univers Condensed" panose="020B0506020202050204" pitchFamily="34" charset="0"/>
              </a:rPr>
              <a:t>EXISTE LA POSIBILIDAD DE QUE LA CERTIFICACIÓN SERMI SE ACABE CONVIRTIENDO EN OBLIGATORIA PARA REPARACIONES QUE VAN MÁS ALLÁ DE LO PURAMENTE RECOGIDO POR SERMI</a:t>
            </a:r>
          </a:p>
        </p:txBody>
      </p:sp>
    </p:spTree>
    <p:extLst>
      <p:ext uri="{BB962C8B-B14F-4D97-AF65-F5344CB8AC3E}">
        <p14:creationId xmlns:p14="http://schemas.microsoft.com/office/powerpoint/2010/main" val="342668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ENTIDADES PARTICIPANTES Y SUS PAPELES</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2" name="CuadroTexto 1">
            <a:extLst>
              <a:ext uri="{FF2B5EF4-FFF2-40B4-BE49-F238E27FC236}">
                <a16:creationId xmlns:a16="http://schemas.microsoft.com/office/drawing/2014/main" id="{2F2CAE9F-FFEE-4CF5-F597-9543E90A5973}"/>
              </a:ext>
            </a:extLst>
          </p:cNvPr>
          <p:cNvSpPr txBox="1"/>
          <p:nvPr/>
        </p:nvSpPr>
        <p:spPr>
          <a:xfrm flipH="1">
            <a:off x="9568510" y="1786034"/>
            <a:ext cx="1947570" cy="646331"/>
          </a:xfrm>
          <a:prstGeom prst="rect">
            <a:avLst/>
          </a:prstGeom>
          <a:noFill/>
          <a:ln>
            <a:solidFill>
              <a:srgbClr val="0070C0"/>
            </a:solidFill>
          </a:ln>
        </p:spPr>
        <p:txBody>
          <a:bodyPr wrap="square" rtlCol="0">
            <a:spAutoFit/>
          </a:bodyPr>
          <a:lstStyle/>
          <a:p>
            <a:pPr algn="ctr"/>
            <a:r>
              <a:rPr lang="es-ES" b="1" dirty="0">
                <a:latin typeface="Univers Condensed" panose="020B0506020202050204" pitchFamily="34" charset="0"/>
              </a:rPr>
              <a:t>CENTRO DE CONFIANZA</a:t>
            </a:r>
          </a:p>
        </p:txBody>
      </p:sp>
      <p:sp>
        <p:nvSpPr>
          <p:cNvPr id="3" name="CuadroTexto 2">
            <a:extLst>
              <a:ext uri="{FF2B5EF4-FFF2-40B4-BE49-F238E27FC236}">
                <a16:creationId xmlns:a16="http://schemas.microsoft.com/office/drawing/2014/main" id="{9884852B-485B-A2C8-F0F7-CBA592FF4275}"/>
              </a:ext>
            </a:extLst>
          </p:cNvPr>
          <p:cNvSpPr txBox="1"/>
          <p:nvPr/>
        </p:nvSpPr>
        <p:spPr>
          <a:xfrm flipH="1">
            <a:off x="4347607" y="1335336"/>
            <a:ext cx="1947570" cy="738664"/>
          </a:xfrm>
          <a:prstGeom prst="rect">
            <a:avLst/>
          </a:prstGeom>
          <a:noFill/>
          <a:ln>
            <a:solidFill>
              <a:schemeClr val="accent6">
                <a:lumMod val="75000"/>
              </a:schemeClr>
            </a:solidFill>
          </a:ln>
        </p:spPr>
        <p:txBody>
          <a:bodyPr wrap="square" rtlCol="0">
            <a:spAutoFit/>
          </a:bodyPr>
          <a:lstStyle/>
          <a:p>
            <a:pPr algn="ctr"/>
            <a:r>
              <a:rPr lang="es-ES" sz="1400" b="1" dirty="0">
                <a:latin typeface="Univers Condensed" panose="020B0506020202050204" pitchFamily="34" charset="0"/>
              </a:rPr>
              <a:t>TALLER</a:t>
            </a:r>
          </a:p>
          <a:p>
            <a:pPr algn="ctr"/>
            <a:r>
              <a:rPr lang="es-ES" sz="1400" b="1" dirty="0">
                <a:latin typeface="Univers Condensed" panose="020B0506020202050204" pitchFamily="34" charset="0"/>
              </a:rPr>
              <a:t>(OPERADOR INDEPENDIENTE)</a:t>
            </a:r>
          </a:p>
        </p:txBody>
      </p:sp>
      <p:sp>
        <p:nvSpPr>
          <p:cNvPr id="6" name="CuadroTexto 5">
            <a:extLst>
              <a:ext uri="{FF2B5EF4-FFF2-40B4-BE49-F238E27FC236}">
                <a16:creationId xmlns:a16="http://schemas.microsoft.com/office/drawing/2014/main" id="{6637B357-B552-5D12-17A0-6F38B42CFD2D}"/>
              </a:ext>
            </a:extLst>
          </p:cNvPr>
          <p:cNvSpPr txBox="1"/>
          <p:nvPr/>
        </p:nvSpPr>
        <p:spPr>
          <a:xfrm flipH="1">
            <a:off x="4347607" y="2186144"/>
            <a:ext cx="1947570" cy="369332"/>
          </a:xfrm>
          <a:prstGeom prst="rect">
            <a:avLst/>
          </a:prstGeom>
          <a:noFill/>
          <a:ln>
            <a:solidFill>
              <a:schemeClr val="accent6">
                <a:lumMod val="75000"/>
              </a:schemeClr>
            </a:solidFill>
          </a:ln>
        </p:spPr>
        <p:txBody>
          <a:bodyPr wrap="square" rtlCol="0">
            <a:spAutoFit/>
          </a:bodyPr>
          <a:lstStyle/>
          <a:p>
            <a:pPr algn="ctr"/>
            <a:r>
              <a:rPr lang="es-ES" b="1" dirty="0">
                <a:latin typeface="Univers Condensed" panose="020B0506020202050204" pitchFamily="34" charset="0"/>
              </a:rPr>
              <a:t>EMPLEADO</a:t>
            </a:r>
          </a:p>
        </p:txBody>
      </p:sp>
      <p:sp>
        <p:nvSpPr>
          <p:cNvPr id="7" name="CuadroTexto 6">
            <a:extLst>
              <a:ext uri="{FF2B5EF4-FFF2-40B4-BE49-F238E27FC236}">
                <a16:creationId xmlns:a16="http://schemas.microsoft.com/office/drawing/2014/main" id="{1259BC2A-0DC6-F4C4-EA92-1B24E43614C3}"/>
              </a:ext>
            </a:extLst>
          </p:cNvPr>
          <p:cNvSpPr txBox="1"/>
          <p:nvPr/>
        </p:nvSpPr>
        <p:spPr>
          <a:xfrm flipH="1">
            <a:off x="117452" y="2043222"/>
            <a:ext cx="2442076" cy="646331"/>
          </a:xfrm>
          <a:prstGeom prst="rect">
            <a:avLst/>
          </a:prstGeom>
          <a:noFill/>
          <a:ln>
            <a:solidFill>
              <a:schemeClr val="accent2">
                <a:lumMod val="60000"/>
                <a:lumOff val="40000"/>
              </a:schemeClr>
            </a:solidFill>
          </a:ln>
        </p:spPr>
        <p:txBody>
          <a:bodyPr wrap="square" rtlCol="0">
            <a:spAutoFit/>
          </a:bodyPr>
          <a:lstStyle>
            <a:defPPr>
              <a:defRPr lang="es-ES"/>
            </a:defPPr>
            <a:lvl1pPr algn="ctr">
              <a:defRPr sz="2400" b="1">
                <a:latin typeface="Univers Condensed" panose="020B0506020202050204" pitchFamily="34" charset="0"/>
              </a:defRPr>
            </a:lvl1pPr>
          </a:lstStyle>
          <a:p>
            <a:r>
              <a:rPr lang="es-ES" sz="1800" dirty="0"/>
              <a:t>WEB DE FABRICANTE DE VEHÍCULOS</a:t>
            </a:r>
          </a:p>
        </p:txBody>
      </p:sp>
      <p:sp>
        <p:nvSpPr>
          <p:cNvPr id="8" name="CuadroTexto 7">
            <a:extLst>
              <a:ext uri="{FF2B5EF4-FFF2-40B4-BE49-F238E27FC236}">
                <a16:creationId xmlns:a16="http://schemas.microsoft.com/office/drawing/2014/main" id="{947E3E61-64DE-4B88-D650-EE8D8B04EC2D}"/>
              </a:ext>
            </a:extLst>
          </p:cNvPr>
          <p:cNvSpPr txBox="1"/>
          <p:nvPr/>
        </p:nvSpPr>
        <p:spPr>
          <a:xfrm flipH="1">
            <a:off x="4347607" y="4316835"/>
            <a:ext cx="1947570" cy="923330"/>
          </a:xfrm>
          <a:prstGeom prst="rect">
            <a:avLst/>
          </a:prstGeom>
          <a:noFill/>
          <a:ln>
            <a:solidFill>
              <a:srgbClr val="FF3300"/>
            </a:solidFill>
          </a:ln>
        </p:spPr>
        <p:txBody>
          <a:bodyPr wrap="square" rtlCol="0">
            <a:spAutoFit/>
          </a:bodyPr>
          <a:lstStyle/>
          <a:p>
            <a:pPr algn="ctr"/>
            <a:r>
              <a:rPr lang="es-ES" b="1" dirty="0">
                <a:latin typeface="Univers Condensed" panose="020B0506020202050204" pitchFamily="34" charset="0"/>
              </a:rPr>
              <a:t>ORGANISMO DE EVALUACIÓN DE LA CONFORMIDAD</a:t>
            </a:r>
          </a:p>
        </p:txBody>
      </p:sp>
      <p:sp>
        <p:nvSpPr>
          <p:cNvPr id="9" name="CuadroTexto 8">
            <a:extLst>
              <a:ext uri="{FF2B5EF4-FFF2-40B4-BE49-F238E27FC236}">
                <a16:creationId xmlns:a16="http://schemas.microsoft.com/office/drawing/2014/main" id="{E7B63617-43F7-351B-9046-F8FE84DCE447}"/>
              </a:ext>
            </a:extLst>
          </p:cNvPr>
          <p:cNvSpPr txBox="1"/>
          <p:nvPr/>
        </p:nvSpPr>
        <p:spPr>
          <a:xfrm flipH="1">
            <a:off x="4347607" y="5828894"/>
            <a:ext cx="1947570" cy="923330"/>
          </a:xfrm>
          <a:prstGeom prst="rect">
            <a:avLst/>
          </a:prstGeom>
          <a:noFill/>
          <a:ln>
            <a:solidFill>
              <a:srgbClr val="FF0000"/>
            </a:solidFill>
          </a:ln>
        </p:spPr>
        <p:txBody>
          <a:bodyPr wrap="square" rtlCol="0">
            <a:spAutoFit/>
          </a:bodyPr>
          <a:lstStyle/>
          <a:p>
            <a:pPr algn="ctr"/>
            <a:r>
              <a:rPr lang="es-ES" b="1" dirty="0">
                <a:latin typeface="Univers Condensed" panose="020B0506020202050204" pitchFamily="34" charset="0"/>
              </a:rPr>
              <a:t>ENTIDAD NACIONAL DE ACREDITACIÓN</a:t>
            </a:r>
          </a:p>
        </p:txBody>
      </p:sp>
      <p:cxnSp>
        <p:nvCxnSpPr>
          <p:cNvPr id="10" name="Conector recto de flecha 9">
            <a:extLst>
              <a:ext uri="{FF2B5EF4-FFF2-40B4-BE49-F238E27FC236}">
                <a16:creationId xmlns:a16="http://schemas.microsoft.com/office/drawing/2014/main" id="{00C46A74-2DE0-79D6-2870-678011FC0EC0}"/>
              </a:ext>
            </a:extLst>
          </p:cNvPr>
          <p:cNvCxnSpPr>
            <a:cxnSpLocks/>
          </p:cNvCxnSpPr>
          <p:nvPr/>
        </p:nvCxnSpPr>
        <p:spPr>
          <a:xfrm flipV="1">
            <a:off x="5064571" y="2555476"/>
            <a:ext cx="0" cy="1640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D366112-659A-530F-2FF6-33C4B698EBDB}"/>
              </a:ext>
            </a:extLst>
          </p:cNvPr>
          <p:cNvCxnSpPr>
            <a:cxnSpLocks/>
          </p:cNvCxnSpPr>
          <p:nvPr/>
        </p:nvCxnSpPr>
        <p:spPr>
          <a:xfrm flipV="1">
            <a:off x="5316470" y="5356895"/>
            <a:ext cx="4922" cy="45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8888FB59-22D2-6FE7-68B9-5AD16FFCDEA3}"/>
              </a:ext>
            </a:extLst>
          </p:cNvPr>
          <p:cNvCxnSpPr>
            <a:cxnSpLocks/>
          </p:cNvCxnSpPr>
          <p:nvPr/>
        </p:nvCxnSpPr>
        <p:spPr>
          <a:xfrm flipV="1">
            <a:off x="11086317" y="2555476"/>
            <a:ext cx="0" cy="2304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850244F-7C94-393C-CD60-03904EE18DD2}"/>
              </a:ext>
            </a:extLst>
          </p:cNvPr>
          <p:cNvCxnSpPr>
            <a:cxnSpLocks/>
          </p:cNvCxnSpPr>
          <p:nvPr/>
        </p:nvCxnSpPr>
        <p:spPr>
          <a:xfrm flipH="1">
            <a:off x="9464234" y="4888774"/>
            <a:ext cx="1622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DB663B5E-7388-359A-9888-BC19ED911170}"/>
              </a:ext>
            </a:extLst>
          </p:cNvPr>
          <p:cNvCxnSpPr>
            <a:cxnSpLocks/>
          </p:cNvCxnSpPr>
          <p:nvPr/>
        </p:nvCxnSpPr>
        <p:spPr>
          <a:xfrm flipH="1">
            <a:off x="9464234" y="4501501"/>
            <a:ext cx="86245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3229349-AF62-3115-FE69-3DB3C603C243}"/>
              </a:ext>
            </a:extLst>
          </p:cNvPr>
          <p:cNvCxnSpPr>
            <a:cxnSpLocks/>
          </p:cNvCxnSpPr>
          <p:nvPr/>
        </p:nvCxnSpPr>
        <p:spPr>
          <a:xfrm flipV="1">
            <a:off x="10326687" y="2555476"/>
            <a:ext cx="0" cy="19460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18D0BCE9-0AE6-A57E-FC40-BEF3099AC1D0}"/>
              </a:ext>
            </a:extLst>
          </p:cNvPr>
          <p:cNvCxnSpPr>
            <a:cxnSpLocks/>
          </p:cNvCxnSpPr>
          <p:nvPr/>
        </p:nvCxnSpPr>
        <p:spPr>
          <a:xfrm flipV="1">
            <a:off x="5680842" y="2611882"/>
            <a:ext cx="0" cy="15843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EB24C24C-56C0-AE30-24D1-55E65D184C56}"/>
              </a:ext>
            </a:extLst>
          </p:cNvPr>
          <p:cNvCxnSpPr>
            <a:cxnSpLocks/>
          </p:cNvCxnSpPr>
          <p:nvPr/>
        </p:nvCxnSpPr>
        <p:spPr>
          <a:xfrm flipH="1">
            <a:off x="2665590" y="2371539"/>
            <a:ext cx="1447277"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C68857FB-F2E4-77C1-220A-76EB5F831313}"/>
              </a:ext>
            </a:extLst>
          </p:cNvPr>
          <p:cNvCxnSpPr>
            <a:cxnSpLocks/>
          </p:cNvCxnSpPr>
          <p:nvPr/>
        </p:nvCxnSpPr>
        <p:spPr>
          <a:xfrm>
            <a:off x="10699532" y="1039667"/>
            <a:ext cx="0" cy="71981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199731B9-C936-5933-3877-23779944508C}"/>
              </a:ext>
            </a:extLst>
          </p:cNvPr>
          <p:cNvCxnSpPr>
            <a:cxnSpLocks/>
          </p:cNvCxnSpPr>
          <p:nvPr/>
        </p:nvCxnSpPr>
        <p:spPr>
          <a:xfrm>
            <a:off x="1481959" y="1039667"/>
            <a:ext cx="91875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46BB6C93-D2ED-7AA9-C33A-DF3FF34CFB43}"/>
              </a:ext>
            </a:extLst>
          </p:cNvPr>
          <p:cNvCxnSpPr>
            <a:cxnSpLocks/>
          </p:cNvCxnSpPr>
          <p:nvPr/>
        </p:nvCxnSpPr>
        <p:spPr>
          <a:xfrm>
            <a:off x="1481959" y="1039667"/>
            <a:ext cx="0" cy="9747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20235F6C-79E2-D310-6444-1D8195E9CA45}"/>
              </a:ext>
            </a:extLst>
          </p:cNvPr>
          <p:cNvSpPr txBox="1"/>
          <p:nvPr/>
        </p:nvSpPr>
        <p:spPr>
          <a:xfrm>
            <a:off x="9568510" y="4941397"/>
            <a:ext cx="1622084" cy="1323439"/>
          </a:xfrm>
          <a:prstGeom prst="rect">
            <a:avLst/>
          </a:prstGeom>
          <a:noFill/>
        </p:spPr>
        <p:txBody>
          <a:bodyPr wrap="square" rtlCol="0">
            <a:spAutoFit/>
          </a:bodyPr>
          <a:lstStyle/>
          <a:p>
            <a:pPr algn="ctr"/>
            <a:r>
              <a:rPr lang="es-ES" sz="1600" dirty="0">
                <a:latin typeface="Univers Condensed" panose="020B0506020202050204" pitchFamily="34" charset="0"/>
              </a:rPr>
              <a:t>ENVÍA PETICIÓN DE AUTORIZACIÓN DE TALLER Y EMPLEADO</a:t>
            </a:r>
          </a:p>
        </p:txBody>
      </p:sp>
      <p:sp>
        <p:nvSpPr>
          <p:cNvPr id="24" name="CuadroTexto 23">
            <a:extLst>
              <a:ext uri="{FF2B5EF4-FFF2-40B4-BE49-F238E27FC236}">
                <a16:creationId xmlns:a16="http://schemas.microsoft.com/office/drawing/2014/main" id="{11675D5B-E1F6-0914-7255-B071C84D0AB1}"/>
              </a:ext>
            </a:extLst>
          </p:cNvPr>
          <p:cNvSpPr txBox="1"/>
          <p:nvPr/>
        </p:nvSpPr>
        <p:spPr>
          <a:xfrm>
            <a:off x="4347607" y="5244119"/>
            <a:ext cx="1947570" cy="584775"/>
          </a:xfrm>
          <a:prstGeom prst="rect">
            <a:avLst/>
          </a:prstGeom>
          <a:noFill/>
        </p:spPr>
        <p:txBody>
          <a:bodyPr wrap="square" rtlCol="0">
            <a:spAutoFit/>
          </a:bodyPr>
          <a:lstStyle/>
          <a:p>
            <a:pPr algn="ctr"/>
            <a:r>
              <a:rPr lang="es-ES" sz="1600" dirty="0">
                <a:latin typeface="Univers Condensed" panose="020B0506020202050204" pitchFamily="34" charset="0"/>
              </a:rPr>
              <a:t>ACREDITACIÓN ISO 17020</a:t>
            </a:r>
          </a:p>
        </p:txBody>
      </p:sp>
      <p:sp>
        <p:nvSpPr>
          <p:cNvPr id="25" name="CuadroTexto 24">
            <a:extLst>
              <a:ext uri="{FF2B5EF4-FFF2-40B4-BE49-F238E27FC236}">
                <a16:creationId xmlns:a16="http://schemas.microsoft.com/office/drawing/2014/main" id="{305CAF89-0213-6C8C-F0C3-680361EB6FB1}"/>
              </a:ext>
            </a:extLst>
          </p:cNvPr>
          <p:cNvSpPr txBox="1"/>
          <p:nvPr/>
        </p:nvSpPr>
        <p:spPr>
          <a:xfrm>
            <a:off x="4347607" y="3778818"/>
            <a:ext cx="1255473" cy="338554"/>
          </a:xfrm>
          <a:prstGeom prst="rect">
            <a:avLst/>
          </a:prstGeom>
          <a:noFill/>
        </p:spPr>
        <p:txBody>
          <a:bodyPr wrap="none" rtlCol="0">
            <a:spAutoFit/>
          </a:bodyPr>
          <a:lstStyle/>
          <a:p>
            <a:pPr algn="ctr"/>
            <a:r>
              <a:rPr lang="es-ES" sz="1600" dirty="0">
                <a:latin typeface="Univers Condensed" panose="020B0506020202050204" pitchFamily="34" charset="0"/>
              </a:rPr>
              <a:t>INSPECCIÓN</a:t>
            </a:r>
          </a:p>
        </p:txBody>
      </p:sp>
      <p:sp>
        <p:nvSpPr>
          <p:cNvPr id="26" name="CuadroTexto 25">
            <a:extLst>
              <a:ext uri="{FF2B5EF4-FFF2-40B4-BE49-F238E27FC236}">
                <a16:creationId xmlns:a16="http://schemas.microsoft.com/office/drawing/2014/main" id="{8F9BFAF6-1C37-BD9C-847E-2DCE49A21652}"/>
              </a:ext>
            </a:extLst>
          </p:cNvPr>
          <p:cNvSpPr txBox="1"/>
          <p:nvPr/>
        </p:nvSpPr>
        <p:spPr>
          <a:xfrm>
            <a:off x="2644141" y="1870634"/>
            <a:ext cx="1822720" cy="1077218"/>
          </a:xfrm>
          <a:prstGeom prst="rect">
            <a:avLst/>
          </a:prstGeom>
          <a:noFill/>
        </p:spPr>
        <p:txBody>
          <a:bodyPr wrap="square" rtlCol="0">
            <a:spAutoFit/>
          </a:bodyPr>
          <a:lstStyle/>
          <a:p>
            <a:pPr algn="ctr"/>
            <a:r>
              <a:rPr lang="es-ES" sz="1600" dirty="0">
                <a:latin typeface="Univers Condensed" panose="020B0506020202050204" pitchFamily="34" charset="0"/>
              </a:rPr>
              <a:t>EMPLEA SU TELEFONO PERSONAL PARA ACCEDER</a:t>
            </a:r>
          </a:p>
        </p:txBody>
      </p:sp>
      <p:sp>
        <p:nvSpPr>
          <p:cNvPr id="27" name="CuadroTexto 26">
            <a:extLst>
              <a:ext uri="{FF2B5EF4-FFF2-40B4-BE49-F238E27FC236}">
                <a16:creationId xmlns:a16="http://schemas.microsoft.com/office/drawing/2014/main" id="{04E48930-9DAB-E141-0264-3148E8029075}"/>
              </a:ext>
            </a:extLst>
          </p:cNvPr>
          <p:cNvSpPr txBox="1"/>
          <p:nvPr/>
        </p:nvSpPr>
        <p:spPr>
          <a:xfrm>
            <a:off x="1525816" y="1136711"/>
            <a:ext cx="2143536" cy="338554"/>
          </a:xfrm>
          <a:prstGeom prst="rect">
            <a:avLst/>
          </a:prstGeom>
          <a:noFill/>
        </p:spPr>
        <p:txBody>
          <a:bodyPr wrap="none" rtlCol="0">
            <a:spAutoFit/>
          </a:bodyPr>
          <a:lstStyle/>
          <a:p>
            <a:pPr algn="ctr"/>
            <a:r>
              <a:rPr lang="es-ES" sz="1600" dirty="0">
                <a:latin typeface="Univers Condensed" panose="020B0506020202050204" pitchFamily="34" charset="0"/>
              </a:rPr>
              <a:t>CONFIRMA LA VALIDEZ</a:t>
            </a:r>
          </a:p>
        </p:txBody>
      </p:sp>
      <p:sp>
        <p:nvSpPr>
          <p:cNvPr id="28" name="CuadroTexto 27">
            <a:extLst>
              <a:ext uri="{FF2B5EF4-FFF2-40B4-BE49-F238E27FC236}">
                <a16:creationId xmlns:a16="http://schemas.microsoft.com/office/drawing/2014/main" id="{BA751604-24DB-F517-4365-F2E59D89D79D}"/>
              </a:ext>
            </a:extLst>
          </p:cNvPr>
          <p:cNvSpPr txBox="1"/>
          <p:nvPr/>
        </p:nvSpPr>
        <p:spPr>
          <a:xfrm flipH="1">
            <a:off x="6754165" y="1421715"/>
            <a:ext cx="2442076" cy="923330"/>
          </a:xfrm>
          <a:prstGeom prst="rect">
            <a:avLst/>
          </a:prstGeom>
          <a:solidFill>
            <a:srgbClr val="FFC000"/>
          </a:solidFill>
          <a:ln>
            <a:solidFill>
              <a:schemeClr val="accent2">
                <a:lumMod val="60000"/>
                <a:lumOff val="40000"/>
              </a:schemeClr>
            </a:solidFill>
          </a:ln>
        </p:spPr>
        <p:txBody>
          <a:bodyPr wrap="square" rtlCol="0">
            <a:spAutoFit/>
          </a:bodyPr>
          <a:lstStyle>
            <a:defPPr>
              <a:defRPr lang="es-ES"/>
            </a:defPPr>
            <a:lvl1pPr algn="ctr">
              <a:defRPr sz="2400" b="1">
                <a:latin typeface="Univers Condensed" panose="020B0506020202050204" pitchFamily="34" charset="0"/>
              </a:defRPr>
            </a:lvl1pPr>
          </a:lstStyle>
          <a:p>
            <a:r>
              <a:rPr lang="es-ES" sz="1800" dirty="0">
                <a:solidFill>
                  <a:srgbClr val="FF0000"/>
                </a:solidFill>
              </a:rPr>
              <a:t>PROTOCOLOS DE COMUNICACIÓN SEGUROS</a:t>
            </a:r>
          </a:p>
        </p:txBody>
      </p:sp>
      <p:pic>
        <p:nvPicPr>
          <p:cNvPr id="29" name="Imagen 28">
            <a:extLst>
              <a:ext uri="{FF2B5EF4-FFF2-40B4-BE49-F238E27FC236}">
                <a16:creationId xmlns:a16="http://schemas.microsoft.com/office/drawing/2014/main" id="{75E027BB-CFFE-EE7A-8FF0-5662372D44EF}"/>
              </a:ext>
            </a:extLst>
          </p:cNvPr>
          <p:cNvPicPr>
            <a:picLocks noChangeAspect="1"/>
          </p:cNvPicPr>
          <p:nvPr/>
        </p:nvPicPr>
        <p:blipFill>
          <a:blip r:embed="rId3"/>
          <a:stretch>
            <a:fillRect/>
          </a:stretch>
        </p:blipFill>
        <p:spPr>
          <a:xfrm>
            <a:off x="7007550" y="2460941"/>
            <a:ext cx="2237210" cy="1395130"/>
          </a:xfrm>
          <a:prstGeom prst="rect">
            <a:avLst/>
          </a:prstGeom>
        </p:spPr>
      </p:pic>
      <p:sp>
        <p:nvSpPr>
          <p:cNvPr id="30" name="CuadroTexto 29">
            <a:extLst>
              <a:ext uri="{FF2B5EF4-FFF2-40B4-BE49-F238E27FC236}">
                <a16:creationId xmlns:a16="http://schemas.microsoft.com/office/drawing/2014/main" id="{7F390D22-49E5-B997-294B-D2994508D24F}"/>
              </a:ext>
            </a:extLst>
          </p:cNvPr>
          <p:cNvSpPr txBox="1"/>
          <p:nvPr/>
        </p:nvSpPr>
        <p:spPr>
          <a:xfrm>
            <a:off x="6476715" y="4482007"/>
            <a:ext cx="2836832" cy="523220"/>
          </a:xfrm>
          <a:prstGeom prst="rect">
            <a:avLst/>
          </a:prstGeom>
          <a:solidFill>
            <a:schemeClr val="accent2"/>
          </a:solidFill>
        </p:spPr>
        <p:txBody>
          <a:bodyPr wrap="square" rtlCol="0">
            <a:spAutoFit/>
          </a:bodyPr>
          <a:lstStyle/>
          <a:p>
            <a:pPr algn="ctr"/>
            <a:r>
              <a:rPr lang="es-ES" sz="1400" dirty="0"/>
              <a:t>PLATAFORMA WEB SGS PARA TRAMITACIÓN SERMI</a:t>
            </a:r>
          </a:p>
        </p:txBody>
      </p:sp>
      <p:pic>
        <p:nvPicPr>
          <p:cNvPr id="31" name="Imagen 30">
            <a:extLst>
              <a:ext uri="{FF2B5EF4-FFF2-40B4-BE49-F238E27FC236}">
                <a16:creationId xmlns:a16="http://schemas.microsoft.com/office/drawing/2014/main" id="{ED74D475-35CA-0490-317B-C74E4C6E1F59}"/>
              </a:ext>
            </a:extLst>
          </p:cNvPr>
          <p:cNvPicPr>
            <a:picLocks noChangeAspect="1"/>
          </p:cNvPicPr>
          <p:nvPr/>
        </p:nvPicPr>
        <p:blipFill>
          <a:blip r:embed="rId4"/>
          <a:stretch>
            <a:fillRect/>
          </a:stretch>
        </p:blipFill>
        <p:spPr>
          <a:xfrm>
            <a:off x="2495259" y="3524164"/>
            <a:ext cx="1112080" cy="2023368"/>
          </a:xfrm>
          <a:prstGeom prst="rect">
            <a:avLst/>
          </a:prstGeom>
        </p:spPr>
      </p:pic>
      <p:pic>
        <p:nvPicPr>
          <p:cNvPr id="32" name="Imagen 31">
            <a:extLst>
              <a:ext uri="{FF2B5EF4-FFF2-40B4-BE49-F238E27FC236}">
                <a16:creationId xmlns:a16="http://schemas.microsoft.com/office/drawing/2014/main" id="{B042A3AF-0CB5-EDA1-188D-53F8BE65053C}"/>
              </a:ext>
            </a:extLst>
          </p:cNvPr>
          <p:cNvPicPr>
            <a:picLocks noChangeAspect="1"/>
          </p:cNvPicPr>
          <p:nvPr/>
        </p:nvPicPr>
        <p:blipFill>
          <a:blip r:embed="rId5"/>
          <a:stretch>
            <a:fillRect/>
          </a:stretch>
        </p:blipFill>
        <p:spPr>
          <a:xfrm>
            <a:off x="136612" y="3078336"/>
            <a:ext cx="2189866" cy="1301055"/>
          </a:xfrm>
          <a:prstGeom prst="rect">
            <a:avLst/>
          </a:prstGeom>
        </p:spPr>
      </p:pic>
      <p:cxnSp>
        <p:nvCxnSpPr>
          <p:cNvPr id="33" name="Conector recto 32">
            <a:extLst>
              <a:ext uri="{FF2B5EF4-FFF2-40B4-BE49-F238E27FC236}">
                <a16:creationId xmlns:a16="http://schemas.microsoft.com/office/drawing/2014/main" id="{2ED58701-848E-7E26-F461-1391A24A531C}"/>
              </a:ext>
            </a:extLst>
          </p:cNvPr>
          <p:cNvCxnSpPr>
            <a:cxnSpLocks/>
            <a:stCxn id="31" idx="1"/>
          </p:cNvCxnSpPr>
          <p:nvPr/>
        </p:nvCxnSpPr>
        <p:spPr>
          <a:xfrm flipH="1" flipV="1">
            <a:off x="1994253" y="3498674"/>
            <a:ext cx="501006" cy="10371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403AC6E-B39E-EC00-8DF1-EAC433F90693}"/>
              </a:ext>
            </a:extLst>
          </p:cNvPr>
          <p:cNvCxnSpPr>
            <a:cxnSpLocks/>
          </p:cNvCxnSpPr>
          <p:nvPr/>
        </p:nvCxnSpPr>
        <p:spPr>
          <a:xfrm>
            <a:off x="1994253" y="3524164"/>
            <a:ext cx="530221" cy="3801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9A9277FB-B963-78F8-65A8-329ABF046B8D}"/>
              </a:ext>
            </a:extLst>
          </p:cNvPr>
          <p:cNvSpPr txBox="1"/>
          <p:nvPr/>
        </p:nvSpPr>
        <p:spPr>
          <a:xfrm>
            <a:off x="8922268" y="3065543"/>
            <a:ext cx="2246308" cy="830997"/>
          </a:xfrm>
          <a:prstGeom prst="rect">
            <a:avLst/>
          </a:prstGeom>
          <a:noFill/>
        </p:spPr>
        <p:txBody>
          <a:bodyPr wrap="square" rtlCol="0">
            <a:spAutoFit/>
          </a:bodyPr>
          <a:lstStyle/>
          <a:p>
            <a:pPr algn="ctr"/>
            <a:r>
              <a:rPr lang="es-ES" sz="1600" dirty="0">
                <a:latin typeface="Univers Condensed" panose="020B0506020202050204" pitchFamily="34" charset="0"/>
              </a:rPr>
              <a:t>GENERA UN CERTIFICADO DIGITAL PARA EL EMPLEADO</a:t>
            </a:r>
          </a:p>
        </p:txBody>
      </p:sp>
      <p:sp>
        <p:nvSpPr>
          <p:cNvPr id="39" name="CuadroTexto 38">
            <a:extLst>
              <a:ext uri="{FF2B5EF4-FFF2-40B4-BE49-F238E27FC236}">
                <a16:creationId xmlns:a16="http://schemas.microsoft.com/office/drawing/2014/main" id="{205A3469-A10C-2695-561E-C7C1A036459F}"/>
              </a:ext>
            </a:extLst>
          </p:cNvPr>
          <p:cNvSpPr txBox="1"/>
          <p:nvPr/>
        </p:nvSpPr>
        <p:spPr>
          <a:xfrm>
            <a:off x="5064571" y="2985961"/>
            <a:ext cx="1582329" cy="830997"/>
          </a:xfrm>
          <a:prstGeom prst="rect">
            <a:avLst/>
          </a:prstGeom>
          <a:noFill/>
        </p:spPr>
        <p:txBody>
          <a:bodyPr wrap="square" rtlCol="0">
            <a:spAutoFit/>
          </a:bodyPr>
          <a:lstStyle/>
          <a:p>
            <a:pPr algn="ctr"/>
            <a:r>
              <a:rPr lang="es-ES" sz="1600" dirty="0">
                <a:latin typeface="Univers Condensed" panose="020B0506020202050204" pitchFamily="34" charset="0"/>
              </a:rPr>
              <a:t>ENVÍA CERTIFICADO DIGITAL</a:t>
            </a:r>
          </a:p>
        </p:txBody>
      </p:sp>
    </p:spTree>
    <p:extLst>
      <p:ext uri="{BB962C8B-B14F-4D97-AF65-F5344CB8AC3E}">
        <p14:creationId xmlns:p14="http://schemas.microsoft.com/office/powerpoint/2010/main" val="81130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CCD5-A296-7745-6FF6-3328F3B67D2B}"/>
              </a:ext>
            </a:extLst>
          </p:cNvPr>
          <p:cNvSpPr txBox="1"/>
          <p:nvPr/>
        </p:nvSpPr>
        <p:spPr>
          <a:xfrm>
            <a:off x="1592491" y="307449"/>
            <a:ext cx="8890201" cy="369332"/>
          </a:xfrm>
          <a:prstGeom prst="rect">
            <a:avLst/>
          </a:prstGeom>
          <a:solidFill>
            <a:srgbClr val="FF3300"/>
          </a:solidFill>
          <a:ln>
            <a:solidFill>
              <a:schemeClr val="bg1"/>
            </a:solidFill>
          </a:ln>
        </p:spPr>
        <p:txBody>
          <a:bodyPr wrap="square" rtlCol="0">
            <a:spAutoFit/>
          </a:bodyPr>
          <a:lstStyle/>
          <a:p>
            <a:pPr algn="ctr"/>
            <a:r>
              <a:rPr lang="es-ES" b="1" dirty="0">
                <a:solidFill>
                  <a:schemeClr val="bg1"/>
                </a:solidFill>
                <a:latin typeface="Univers Condensed" panose="020B0506020202050204" pitchFamily="34" charset="0"/>
              </a:rPr>
              <a:t>CALENDARIO DE CERTIFICACIÓN</a:t>
            </a:r>
          </a:p>
        </p:txBody>
      </p:sp>
      <p:pic>
        <p:nvPicPr>
          <p:cNvPr id="5" name="Imagen 4">
            <a:extLst>
              <a:ext uri="{FF2B5EF4-FFF2-40B4-BE49-F238E27FC236}">
                <a16:creationId xmlns:a16="http://schemas.microsoft.com/office/drawing/2014/main" id="{D0B000E9-4B7C-3469-B507-2BD1E1F5D6A2}"/>
              </a:ext>
            </a:extLst>
          </p:cNvPr>
          <p:cNvPicPr>
            <a:picLocks noChangeAspect="1"/>
          </p:cNvPicPr>
          <p:nvPr/>
        </p:nvPicPr>
        <p:blipFill>
          <a:blip r:embed="rId2"/>
          <a:stretch>
            <a:fillRect/>
          </a:stretch>
        </p:blipFill>
        <p:spPr>
          <a:xfrm>
            <a:off x="0" y="108211"/>
            <a:ext cx="1592491" cy="767808"/>
          </a:xfrm>
          <a:prstGeom prst="rect">
            <a:avLst/>
          </a:prstGeom>
        </p:spPr>
      </p:pic>
      <p:sp>
        <p:nvSpPr>
          <p:cNvPr id="3" name="CuadroTexto 2">
            <a:extLst>
              <a:ext uri="{FF2B5EF4-FFF2-40B4-BE49-F238E27FC236}">
                <a16:creationId xmlns:a16="http://schemas.microsoft.com/office/drawing/2014/main" id="{8E03ABF8-8608-A58E-9716-69C329DD92F6}"/>
              </a:ext>
            </a:extLst>
          </p:cNvPr>
          <p:cNvSpPr txBox="1"/>
          <p:nvPr/>
        </p:nvSpPr>
        <p:spPr>
          <a:xfrm flipH="1">
            <a:off x="830553" y="2905780"/>
            <a:ext cx="1947570" cy="738664"/>
          </a:xfrm>
          <a:prstGeom prst="rect">
            <a:avLst/>
          </a:prstGeom>
          <a:noFill/>
          <a:ln>
            <a:solidFill>
              <a:schemeClr val="accent6">
                <a:lumMod val="75000"/>
              </a:schemeClr>
            </a:solidFill>
          </a:ln>
        </p:spPr>
        <p:txBody>
          <a:bodyPr wrap="square" rtlCol="0">
            <a:spAutoFit/>
          </a:bodyPr>
          <a:lstStyle/>
          <a:p>
            <a:pPr algn="ctr"/>
            <a:r>
              <a:rPr lang="es-ES" sz="1400" b="1" dirty="0">
                <a:solidFill>
                  <a:srgbClr val="FF3300"/>
                </a:solidFill>
                <a:latin typeface="Univers Condensed" panose="020B0506020202050204" pitchFamily="34" charset="0"/>
              </a:rPr>
              <a:t>INSPECCIÓN DOCUMENTAL (REMOTA)</a:t>
            </a:r>
          </a:p>
        </p:txBody>
      </p:sp>
      <p:sp>
        <p:nvSpPr>
          <p:cNvPr id="6" name="CuadroTexto 5">
            <a:extLst>
              <a:ext uri="{FF2B5EF4-FFF2-40B4-BE49-F238E27FC236}">
                <a16:creationId xmlns:a16="http://schemas.microsoft.com/office/drawing/2014/main" id="{3985272A-5C21-912B-D2BD-065EAA88483C}"/>
              </a:ext>
            </a:extLst>
          </p:cNvPr>
          <p:cNvSpPr txBox="1"/>
          <p:nvPr/>
        </p:nvSpPr>
        <p:spPr>
          <a:xfrm flipH="1">
            <a:off x="9002691" y="3069592"/>
            <a:ext cx="1947570" cy="523220"/>
          </a:xfrm>
          <a:prstGeom prst="rect">
            <a:avLst/>
          </a:prstGeom>
          <a:noFill/>
          <a:ln>
            <a:solidFill>
              <a:schemeClr val="accent6">
                <a:lumMod val="75000"/>
              </a:schemeClr>
            </a:solidFill>
          </a:ln>
        </p:spPr>
        <p:txBody>
          <a:bodyPr wrap="square" rtlCol="0">
            <a:spAutoFit/>
          </a:bodyPr>
          <a:lstStyle/>
          <a:p>
            <a:pPr algn="ctr"/>
            <a:r>
              <a:rPr lang="es-ES" sz="1400" b="1" dirty="0">
                <a:solidFill>
                  <a:srgbClr val="FF3300"/>
                </a:solidFill>
                <a:latin typeface="Univers Condensed" panose="020B0506020202050204" pitchFamily="34" charset="0"/>
              </a:rPr>
              <a:t>INSPECCIÓN PRESENCIAL</a:t>
            </a:r>
          </a:p>
        </p:txBody>
      </p:sp>
      <p:sp>
        <p:nvSpPr>
          <p:cNvPr id="7" name="CuadroTexto 6">
            <a:extLst>
              <a:ext uri="{FF2B5EF4-FFF2-40B4-BE49-F238E27FC236}">
                <a16:creationId xmlns:a16="http://schemas.microsoft.com/office/drawing/2014/main" id="{D61EB53E-5FFC-63CB-1736-7BDA7C7ADCD3}"/>
              </a:ext>
            </a:extLst>
          </p:cNvPr>
          <p:cNvSpPr txBox="1"/>
          <p:nvPr/>
        </p:nvSpPr>
        <p:spPr>
          <a:xfrm flipH="1">
            <a:off x="4986576" y="3069592"/>
            <a:ext cx="1947570" cy="523220"/>
          </a:xfrm>
          <a:prstGeom prst="rect">
            <a:avLst/>
          </a:prstGeom>
          <a:noFill/>
          <a:ln>
            <a:solidFill>
              <a:schemeClr val="accent6">
                <a:lumMod val="75000"/>
              </a:schemeClr>
            </a:solidFill>
          </a:ln>
        </p:spPr>
        <p:txBody>
          <a:bodyPr wrap="square" rtlCol="0">
            <a:spAutoFit/>
          </a:bodyPr>
          <a:lstStyle/>
          <a:p>
            <a:pPr algn="ctr"/>
            <a:r>
              <a:rPr lang="es-ES" sz="1400" b="1" dirty="0">
                <a:solidFill>
                  <a:srgbClr val="FF3300"/>
                </a:solidFill>
                <a:latin typeface="Univers Condensed" panose="020B0506020202050204" pitchFamily="34" charset="0"/>
              </a:rPr>
              <a:t>INSPECCIÓN PRESENCIAL</a:t>
            </a:r>
          </a:p>
        </p:txBody>
      </p:sp>
      <p:sp>
        <p:nvSpPr>
          <p:cNvPr id="8" name="CuadroTexto 7">
            <a:extLst>
              <a:ext uri="{FF2B5EF4-FFF2-40B4-BE49-F238E27FC236}">
                <a16:creationId xmlns:a16="http://schemas.microsoft.com/office/drawing/2014/main" id="{2D3953DF-7938-50BD-EE14-4E745F525BA9}"/>
              </a:ext>
            </a:extLst>
          </p:cNvPr>
          <p:cNvSpPr txBox="1"/>
          <p:nvPr/>
        </p:nvSpPr>
        <p:spPr>
          <a:xfrm flipH="1">
            <a:off x="860639" y="1050062"/>
            <a:ext cx="1947570" cy="738664"/>
          </a:xfrm>
          <a:prstGeom prst="rect">
            <a:avLst/>
          </a:prstGeom>
          <a:noFill/>
          <a:ln>
            <a:solidFill>
              <a:schemeClr val="accent6">
                <a:lumMod val="75000"/>
              </a:schemeClr>
            </a:solidFill>
          </a:ln>
        </p:spPr>
        <p:txBody>
          <a:bodyPr wrap="square" rtlCol="0">
            <a:spAutoFit/>
          </a:bodyPr>
          <a:lstStyle/>
          <a:p>
            <a:pPr algn="ctr"/>
            <a:r>
              <a:rPr lang="es-ES" sz="1400" b="1" dirty="0">
                <a:latin typeface="Univers Condensed" panose="020B0506020202050204" pitchFamily="34" charset="0"/>
              </a:rPr>
              <a:t>AUTORIZACIÓN INICIAL DE TALLER Y EMPLEADOS</a:t>
            </a:r>
          </a:p>
        </p:txBody>
      </p:sp>
      <p:sp>
        <p:nvSpPr>
          <p:cNvPr id="9" name="CuadroTexto 8">
            <a:extLst>
              <a:ext uri="{FF2B5EF4-FFF2-40B4-BE49-F238E27FC236}">
                <a16:creationId xmlns:a16="http://schemas.microsoft.com/office/drawing/2014/main" id="{1F6B99B2-2EE0-C7CE-ABB8-B9A05484D2E2}"/>
              </a:ext>
            </a:extLst>
          </p:cNvPr>
          <p:cNvSpPr txBox="1"/>
          <p:nvPr/>
        </p:nvSpPr>
        <p:spPr>
          <a:xfrm flipH="1">
            <a:off x="9017681" y="1063246"/>
            <a:ext cx="1947570" cy="523220"/>
          </a:xfrm>
          <a:prstGeom prst="rect">
            <a:avLst/>
          </a:prstGeom>
          <a:noFill/>
          <a:ln>
            <a:solidFill>
              <a:schemeClr val="accent6">
                <a:lumMod val="75000"/>
              </a:schemeClr>
            </a:solidFill>
          </a:ln>
        </p:spPr>
        <p:txBody>
          <a:bodyPr wrap="square" rtlCol="0">
            <a:spAutoFit/>
          </a:bodyPr>
          <a:lstStyle/>
          <a:p>
            <a:pPr algn="ctr"/>
            <a:r>
              <a:rPr lang="es-ES" sz="1400" b="1" dirty="0">
                <a:latin typeface="Univers Condensed" panose="020B0506020202050204" pitchFamily="34" charset="0"/>
              </a:rPr>
              <a:t>AUDITORÍA DE RENOVACIÓN</a:t>
            </a:r>
          </a:p>
        </p:txBody>
      </p:sp>
      <p:sp>
        <p:nvSpPr>
          <p:cNvPr id="10" name="CuadroTexto 9">
            <a:extLst>
              <a:ext uri="{FF2B5EF4-FFF2-40B4-BE49-F238E27FC236}">
                <a16:creationId xmlns:a16="http://schemas.microsoft.com/office/drawing/2014/main" id="{9B5F9FBB-4A1A-9FF9-C963-D400DE1F84CD}"/>
              </a:ext>
            </a:extLst>
          </p:cNvPr>
          <p:cNvSpPr txBox="1"/>
          <p:nvPr/>
        </p:nvSpPr>
        <p:spPr>
          <a:xfrm flipH="1">
            <a:off x="4924117" y="1113792"/>
            <a:ext cx="1947570" cy="523220"/>
          </a:xfrm>
          <a:prstGeom prst="rect">
            <a:avLst/>
          </a:prstGeom>
          <a:noFill/>
          <a:ln>
            <a:solidFill>
              <a:schemeClr val="accent6">
                <a:lumMod val="75000"/>
              </a:schemeClr>
            </a:solidFill>
          </a:ln>
        </p:spPr>
        <p:txBody>
          <a:bodyPr wrap="square" rtlCol="0">
            <a:spAutoFit/>
          </a:bodyPr>
          <a:lstStyle/>
          <a:p>
            <a:pPr algn="ctr"/>
            <a:r>
              <a:rPr lang="es-ES" sz="1400" b="1" dirty="0">
                <a:latin typeface="Univers Condensed" panose="020B0506020202050204" pitchFamily="34" charset="0"/>
              </a:rPr>
              <a:t>AUDITORÍA NO ANUNCIADA</a:t>
            </a:r>
          </a:p>
        </p:txBody>
      </p:sp>
      <p:sp>
        <p:nvSpPr>
          <p:cNvPr id="11" name="Flecha: a la derecha 10">
            <a:extLst>
              <a:ext uri="{FF2B5EF4-FFF2-40B4-BE49-F238E27FC236}">
                <a16:creationId xmlns:a16="http://schemas.microsoft.com/office/drawing/2014/main" id="{AB328968-2F46-6574-F4E9-30556525DA02}"/>
              </a:ext>
            </a:extLst>
          </p:cNvPr>
          <p:cNvSpPr/>
          <p:nvPr/>
        </p:nvSpPr>
        <p:spPr>
          <a:xfrm>
            <a:off x="830553" y="1859968"/>
            <a:ext cx="10134698" cy="965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a:extLst>
              <a:ext uri="{FF2B5EF4-FFF2-40B4-BE49-F238E27FC236}">
                <a16:creationId xmlns:a16="http://schemas.microsoft.com/office/drawing/2014/main" id="{F7CB8846-077C-DCC9-E415-00169134A914}"/>
              </a:ext>
            </a:extLst>
          </p:cNvPr>
          <p:cNvSpPr txBox="1"/>
          <p:nvPr/>
        </p:nvSpPr>
        <p:spPr>
          <a:xfrm flipH="1">
            <a:off x="830552" y="2158058"/>
            <a:ext cx="1947570" cy="461665"/>
          </a:xfrm>
          <a:prstGeom prst="rect">
            <a:avLst/>
          </a:prstGeom>
          <a:noFill/>
          <a:ln>
            <a:noFill/>
          </a:ln>
        </p:spPr>
        <p:txBody>
          <a:bodyPr wrap="square" rtlCol="0">
            <a:spAutoFit/>
          </a:bodyPr>
          <a:lstStyle/>
          <a:p>
            <a:pPr algn="ctr"/>
            <a:r>
              <a:rPr lang="es-ES" sz="2400" b="1" dirty="0">
                <a:solidFill>
                  <a:schemeClr val="bg1"/>
                </a:solidFill>
                <a:latin typeface="Univers Condensed" panose="020B0506020202050204" pitchFamily="34" charset="0"/>
              </a:rPr>
              <a:t>AÑO 0</a:t>
            </a:r>
          </a:p>
        </p:txBody>
      </p:sp>
      <p:sp>
        <p:nvSpPr>
          <p:cNvPr id="13" name="CuadroTexto 12">
            <a:extLst>
              <a:ext uri="{FF2B5EF4-FFF2-40B4-BE49-F238E27FC236}">
                <a16:creationId xmlns:a16="http://schemas.microsoft.com/office/drawing/2014/main" id="{0DAF0CE2-5750-285F-1D62-1FD140C7CB6D}"/>
              </a:ext>
            </a:extLst>
          </p:cNvPr>
          <p:cNvSpPr txBox="1"/>
          <p:nvPr/>
        </p:nvSpPr>
        <p:spPr>
          <a:xfrm flipH="1">
            <a:off x="8987595" y="2111891"/>
            <a:ext cx="1947570" cy="461665"/>
          </a:xfrm>
          <a:prstGeom prst="rect">
            <a:avLst/>
          </a:prstGeom>
          <a:noFill/>
          <a:ln>
            <a:noFill/>
          </a:ln>
        </p:spPr>
        <p:txBody>
          <a:bodyPr wrap="square" rtlCol="0">
            <a:spAutoFit/>
          </a:bodyPr>
          <a:lstStyle/>
          <a:p>
            <a:pPr algn="ctr"/>
            <a:r>
              <a:rPr lang="es-ES" sz="2400" b="1" dirty="0">
                <a:solidFill>
                  <a:schemeClr val="bg1"/>
                </a:solidFill>
                <a:latin typeface="Univers Condensed" panose="020B0506020202050204" pitchFamily="34" charset="0"/>
              </a:rPr>
              <a:t>AÑO 5</a:t>
            </a:r>
          </a:p>
        </p:txBody>
      </p:sp>
      <p:cxnSp>
        <p:nvCxnSpPr>
          <p:cNvPr id="14" name="Conector recto de flecha 13">
            <a:extLst>
              <a:ext uri="{FF2B5EF4-FFF2-40B4-BE49-F238E27FC236}">
                <a16:creationId xmlns:a16="http://schemas.microsoft.com/office/drawing/2014/main" id="{EE0F1572-4D37-1210-45D4-D1F79D1D8E00}"/>
              </a:ext>
            </a:extLst>
          </p:cNvPr>
          <p:cNvCxnSpPr>
            <a:stCxn id="3" idx="0"/>
            <a:endCxn id="12" idx="2"/>
          </p:cNvCxnSpPr>
          <p:nvPr/>
        </p:nvCxnSpPr>
        <p:spPr>
          <a:xfrm flipH="1" flipV="1">
            <a:off x="1804337" y="2619723"/>
            <a:ext cx="1" cy="286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1E5DF96-7CC5-BA8E-608D-CFF68B3AD9AF}"/>
              </a:ext>
            </a:extLst>
          </p:cNvPr>
          <p:cNvCxnSpPr>
            <a:cxnSpLocks/>
          </p:cNvCxnSpPr>
          <p:nvPr/>
        </p:nvCxnSpPr>
        <p:spPr>
          <a:xfrm flipV="1">
            <a:off x="5960362" y="2619723"/>
            <a:ext cx="0" cy="402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10673317-6E92-5136-C9AC-BB8F866A63BF}"/>
              </a:ext>
            </a:extLst>
          </p:cNvPr>
          <p:cNvCxnSpPr>
            <a:cxnSpLocks/>
          </p:cNvCxnSpPr>
          <p:nvPr/>
        </p:nvCxnSpPr>
        <p:spPr>
          <a:xfrm flipV="1">
            <a:off x="9961380" y="2597340"/>
            <a:ext cx="0" cy="402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6BDA4B3E-97A6-18D7-D6F6-D8A9439CC3B2}"/>
              </a:ext>
            </a:extLst>
          </p:cNvPr>
          <p:cNvPicPr>
            <a:picLocks noChangeAspect="1"/>
          </p:cNvPicPr>
          <p:nvPr/>
        </p:nvPicPr>
        <p:blipFill>
          <a:blip r:embed="rId3"/>
          <a:stretch>
            <a:fillRect/>
          </a:stretch>
        </p:blipFill>
        <p:spPr>
          <a:xfrm>
            <a:off x="6420787" y="4008667"/>
            <a:ext cx="4267200" cy="2409825"/>
          </a:xfrm>
          <a:prstGeom prst="rect">
            <a:avLst/>
          </a:prstGeom>
        </p:spPr>
      </p:pic>
      <p:pic>
        <p:nvPicPr>
          <p:cNvPr id="22" name="Imagen 21">
            <a:extLst>
              <a:ext uri="{FF2B5EF4-FFF2-40B4-BE49-F238E27FC236}">
                <a16:creationId xmlns:a16="http://schemas.microsoft.com/office/drawing/2014/main" id="{0CBF1E5C-3515-EE59-2666-810CDA72881C}"/>
              </a:ext>
            </a:extLst>
          </p:cNvPr>
          <p:cNvPicPr>
            <a:picLocks noChangeAspect="1"/>
          </p:cNvPicPr>
          <p:nvPr/>
        </p:nvPicPr>
        <p:blipFill>
          <a:blip r:embed="rId4"/>
          <a:stretch>
            <a:fillRect/>
          </a:stretch>
        </p:blipFill>
        <p:spPr>
          <a:xfrm>
            <a:off x="1413205" y="4184880"/>
            <a:ext cx="4624386" cy="2233612"/>
          </a:xfrm>
          <a:prstGeom prst="rect">
            <a:avLst/>
          </a:prstGeom>
        </p:spPr>
      </p:pic>
      <p:sp>
        <p:nvSpPr>
          <p:cNvPr id="24" name="CuadroTexto 23">
            <a:extLst>
              <a:ext uri="{FF2B5EF4-FFF2-40B4-BE49-F238E27FC236}">
                <a16:creationId xmlns:a16="http://schemas.microsoft.com/office/drawing/2014/main" id="{82E63AD0-B54B-4646-2F2D-8284AC991D35}"/>
              </a:ext>
            </a:extLst>
          </p:cNvPr>
          <p:cNvSpPr txBox="1"/>
          <p:nvPr/>
        </p:nvSpPr>
        <p:spPr>
          <a:xfrm>
            <a:off x="1413205" y="6447909"/>
            <a:ext cx="6093500" cy="369332"/>
          </a:xfrm>
          <a:prstGeom prst="rect">
            <a:avLst/>
          </a:prstGeom>
          <a:noFill/>
        </p:spPr>
        <p:txBody>
          <a:bodyPr wrap="square">
            <a:spAutoFit/>
          </a:bodyPr>
          <a:lstStyle/>
          <a:p>
            <a:r>
              <a:rPr lang="es-ES" dirty="0"/>
              <a:t>https://www.vehiclesermi.eu/</a:t>
            </a:r>
          </a:p>
        </p:txBody>
      </p:sp>
    </p:spTree>
    <p:extLst>
      <p:ext uri="{BB962C8B-B14F-4D97-AF65-F5344CB8AC3E}">
        <p14:creationId xmlns:p14="http://schemas.microsoft.com/office/powerpoint/2010/main" val="21405904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2650</Words>
  <Application>Microsoft Office PowerPoint</Application>
  <PresentationFormat>Panorámica</PresentationFormat>
  <Paragraphs>453</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Calibri</vt:lpstr>
      <vt:lpstr>Calibri Light</vt:lpstr>
      <vt:lpstr>Segoe UI</vt:lpstr>
      <vt:lpstr>Univers Condensed</vt:lpstr>
      <vt:lpstr>Wingdings</vt:lpstr>
      <vt:lpstr>Tema de Office</vt:lpstr>
      <vt:lpstr>Presentación de PowerPoint</vt:lpstr>
      <vt:lpstr>Presentación de PowerPoint</vt:lpstr>
      <vt:lpstr>¿Por qué SGS?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chicharro rodriguez, javier (Madrid)</dc:creator>
  <cp:lastModifiedBy>chicharro rodriguez, javier (Madrid)</cp:lastModifiedBy>
  <cp:revision>13</cp:revision>
  <dcterms:created xsi:type="dcterms:W3CDTF">2023-05-18T14:25:30Z</dcterms:created>
  <dcterms:modified xsi:type="dcterms:W3CDTF">2024-02-09T10:21:38Z</dcterms:modified>
</cp:coreProperties>
</file>